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63" r:id="rId2"/>
    <p:sldId id="259" r:id="rId3"/>
    <p:sldId id="270" r:id="rId4"/>
    <p:sldId id="309" r:id="rId5"/>
    <p:sldId id="295" r:id="rId6"/>
    <p:sldId id="260" r:id="rId7"/>
    <p:sldId id="271" r:id="rId8"/>
    <p:sldId id="292" r:id="rId9"/>
    <p:sldId id="299" r:id="rId10"/>
    <p:sldId id="300" r:id="rId11"/>
    <p:sldId id="308" r:id="rId12"/>
    <p:sldId id="304" r:id="rId13"/>
    <p:sldId id="281" r:id="rId14"/>
    <p:sldId id="305" r:id="rId15"/>
    <p:sldId id="303" r:id="rId16"/>
    <p:sldId id="274" r:id="rId17"/>
    <p:sldId id="306" r:id="rId18"/>
    <p:sldId id="311" r:id="rId19"/>
    <p:sldId id="297" r:id="rId20"/>
    <p:sldId id="298" r:id="rId21"/>
    <p:sldId id="316" r:id="rId22"/>
    <p:sldId id="317" r:id="rId23"/>
    <p:sldId id="312" r:id="rId24"/>
    <p:sldId id="301" r:id="rId25"/>
    <p:sldId id="313" r:id="rId26"/>
    <p:sldId id="302" r:id="rId27"/>
    <p:sldId id="307" r:id="rId28"/>
    <p:sldId id="314" r:id="rId29"/>
    <p:sldId id="315" r:id="rId30"/>
    <p:sldId id="318" r:id="rId31"/>
    <p:sldId id="275" r:id="rId32"/>
  </p:sldIdLst>
  <p:sldSz cx="12192000" cy="6858000"/>
  <p:notesSz cx="6858000" cy="9144000"/>
  <p:embeddedFontLst>
    <p:embeddedFont>
      <p:font typeface="AppleSDGothicNeoB00" panose="02000503000000000000" pitchFamily="2" charset="-127"/>
      <p:regular r:id="rId34"/>
    </p:embeddedFont>
    <p:embeddedFont>
      <p:font typeface="AppleSDGothicNeoEB00" panose="02000503000000000000" pitchFamily="2" charset="-127"/>
      <p:regular r:id="rId35"/>
    </p:embeddedFont>
    <p:embeddedFont>
      <p:font typeface="AppleSDGothicNeoM00" panose="02000503000000000000" pitchFamily="2" charset="-127"/>
      <p:regular r:id="rId36"/>
    </p:embeddedFont>
    <p:embeddedFont>
      <p:font typeface="G마켓 산스 TTF Medium" panose="02000000000000000000" pitchFamily="2" charset="-127"/>
      <p:regular r:id="rId37"/>
    </p:embeddedFont>
    <p:embeddedFont>
      <p:font typeface="Leferi Base Type Bold" panose="020B0803000000000000" pitchFamily="50" charset="-127"/>
      <p:bold r:id="rId38"/>
    </p:embeddedFont>
    <p:embeddedFont>
      <p:font typeface="Leferi Base Type Regular" panose="020B0503000000000000" pitchFamily="50" charset="-127"/>
      <p:regular r:id="rId39"/>
    </p:embeddedFont>
    <p:embeddedFont>
      <p:font typeface="ONE 모바일고딕 Bold" panose="00000800000000000000" pitchFamily="2" charset="-127"/>
      <p:bold r:id="rId40"/>
    </p:embeddedFont>
    <p:embeddedFont>
      <p:font typeface="ONE 모바일고딕 Light" panose="00000300000000000000" pitchFamily="2" charset="-127"/>
      <p:regular r:id="rId41"/>
    </p:embeddedFont>
    <p:embeddedFont>
      <p:font typeface="ONE 모바일고딕 Regular" panose="00000500000000000000" pitchFamily="2" charset="-127"/>
      <p:regular r:id="rId42"/>
    </p:embeddedFont>
    <p:embeddedFont>
      <p:font typeface="ONE 모바일고딕 Title" panose="00000500000000000000" pitchFamily="2" charset="-127"/>
      <p:regular r:id="rId43"/>
    </p:embeddedFont>
    <p:embeddedFont>
      <p:font typeface="강원교육튼튼" panose="02020603020101020101" pitchFamily="18" charset="-127"/>
      <p:regular r:id="rId44"/>
    </p:embeddedFont>
    <p:embeddedFont>
      <p:font typeface="넥슨Lv2고딕 Light" panose="00000300000000000000" pitchFamily="2" charset="-127"/>
      <p:regular r:id="rId45"/>
    </p:embeddedFont>
    <p:embeddedFont>
      <p:font typeface="넥슨Lv2고딕 Medium" panose="00000600000000000000" pitchFamily="2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세방고딕 Bold" panose="00000800000000000000" pitchFamily="2" charset="-127"/>
      <p:bold r:id="rId49"/>
    </p:embeddedFont>
    <p:embeddedFont>
      <p:font typeface="이사만루체 Bold" panose="00000800000000000000" pitchFamily="2" charset="-127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남현우" id="{3E5164BB-25D5-4920-9606-5387A5FCBB7B}">
          <p14:sldIdLst>
            <p14:sldId id="263"/>
            <p14:sldId id="259"/>
            <p14:sldId id="270"/>
            <p14:sldId id="309"/>
            <p14:sldId id="295"/>
            <p14:sldId id="260"/>
          </p14:sldIdLst>
        </p14:section>
        <p14:section name="최원진" id="{FA67E7D4-7336-4C18-A7B9-1A96C4623D8D}">
          <p14:sldIdLst>
            <p14:sldId id="271"/>
            <p14:sldId id="292"/>
            <p14:sldId id="299"/>
            <p14:sldId id="300"/>
            <p14:sldId id="308"/>
          </p14:sldIdLst>
        </p14:section>
        <p14:section name="이승준" id="{E291347A-5487-4CC5-9067-EA59391D7263}">
          <p14:sldIdLst>
            <p14:sldId id="304"/>
            <p14:sldId id="281"/>
            <p14:sldId id="305"/>
            <p14:sldId id="303"/>
            <p14:sldId id="274"/>
            <p14:sldId id="306"/>
            <p14:sldId id="311"/>
          </p14:sldIdLst>
        </p14:section>
        <p14:section name="이규대" id="{8B76D8FF-9E15-417A-A0DE-E0249C372369}">
          <p14:sldIdLst>
            <p14:sldId id="297"/>
            <p14:sldId id="298"/>
            <p14:sldId id="316"/>
            <p14:sldId id="317"/>
            <p14:sldId id="312"/>
            <p14:sldId id="301"/>
            <p14:sldId id="313"/>
            <p14:sldId id="302"/>
            <p14:sldId id="307"/>
            <p14:sldId id="314"/>
            <p14:sldId id="315"/>
            <p14:sldId id="318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48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규대" initials="이" lastIdx="5" clrIdx="0">
    <p:extLst>
      <p:ext uri="{19B8F6BF-5375-455C-9EA6-DF929625EA0E}">
        <p15:presenceInfo xmlns:p15="http://schemas.microsoft.com/office/powerpoint/2012/main" userId="4f954dbad0c798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2AD00"/>
    <a:srgbClr val="030303"/>
    <a:srgbClr val="14100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06" y="108"/>
      </p:cViewPr>
      <p:guideLst>
        <p:guide orient="horz" pos="3430"/>
        <p:guide pos="48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F8AFF-4B4F-4273-8F5E-36DDF1BC0C0F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132FE-5651-4802-A657-54330D351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70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33.87 19.05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CF6A-CC62-43CA-9B80-36A63DB8AF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7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CF6A-CC62-43CA-9B80-36A63DB8AF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3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CF6A-CC62-43CA-9B80-36A63DB8AF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CF6A-CC62-43CA-9B80-36A63DB8AF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004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4BCF6A-CC62-43CA-9B80-36A63DB8AF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34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7A22B-85C1-4D85-36E6-048CFBC47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BB9523-5AE6-B820-E137-21DACC51F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D60968-C71C-193B-3070-69DBFCC62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60F24-6AE4-587B-6635-EA213C5EA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034C3-0633-91D5-A19B-F4C7AE84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517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7E47F-FE61-E848-56CB-D6C31FDB0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0CFF07-18D0-E2BC-8CEC-49F5DBB1C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D18E6-0C1C-3D87-83D2-E914F4C9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0458C-CCB0-AA0B-9175-B818FD956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35B07-B01B-921D-15F7-F7F28773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06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196FC0-84F7-C4A2-5F43-6F814FA1A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C359B3-1602-5C55-6D4A-B9094FDE9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581739-A6E5-72D9-CFCC-5D5B18F7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D0886-00F1-8EED-EA3B-0454A0BC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A87B9-0689-2C62-86E6-AF24FBC3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1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E344E-F00A-B4DC-9FB3-05C5CE8C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BC9DCA-AA21-FCC2-F232-F920EE292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ABCE3-FA31-37E8-EB8A-6D3C73F0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E0E1F3-FC71-E222-CBA3-5A4C67D4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F54387-1F7F-0112-2934-B7B1B85B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39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E6E5E-DA6B-6277-F239-A47B85AB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10089A-E6CF-6F65-D676-B8D877F24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20602-5D4B-178D-F2A9-31DFC891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1B13B-57D9-D718-C7B0-CCB366FD3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CB816-E040-DC1F-47D3-9D0F805C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980E7-9AE3-5F7A-008B-D7712A45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E137C4-5508-5B83-12BF-E7C827C18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E6A96-50FF-49D9-68E6-63650C963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B28262-EC9D-D375-D57F-F1328BBAD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E27A86-E769-8445-3068-0344D74F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8A56C-2B05-7332-6F09-0DBA7BD9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90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BF53F-A71E-C1FC-31BE-AB797E57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179065-539B-C3A1-A333-C0E882753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7B9A68-24E4-814C-1813-5D348C69C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3040E9-D482-22FB-D9F7-40BCA293C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CA1D33-6584-2A01-1890-3D97EFC9A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624345-FBC8-7C7F-0767-AE1B5C681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BCA85-B908-8F04-A2E4-6322CACB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74F672-2106-5C21-E09B-0224833B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2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3BAC1-29DB-CDF4-C42A-788ECF97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D609FA-55FE-098F-A4FD-A86193E6D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B4C0DD-53C1-9322-DCE2-94C97CE2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21998F-D0B2-22DB-53A5-10F057A4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2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F7ABD6-6983-03A6-12EE-D22D092D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B8488B-974E-EF30-4111-CAFC8853E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9C1F7-36D7-D328-A12C-0413C40B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161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0640C-833D-A1BE-A694-E28B8839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33B26-820A-6C03-03A9-9AC5DC6BF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E715F-A4D1-CD13-A107-44721BB3D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806822-5F64-C0C1-FC84-9F3293CE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52C5EE-1D1C-9FF8-1259-9268F1B76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C82AB2-A6F9-DCDD-D6D3-69D4BEC0B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8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1D3998-8564-C07E-6443-46922329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F0F06D-F332-1EBD-6F49-C2F8BF764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A485A9-EAFF-2E79-1C3C-AA84E9ED28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0DC83-98BC-74BD-3C6E-32880C65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E32A02-2F5C-7D3B-4D0D-3B50FEE36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4ACA4-9BC9-A53B-521D-F2B70C98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1A8C97-97E9-0638-1200-B0AAE177A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B5921A-EFFE-67CC-6609-89AE73AA2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0C38C-B098-5CAA-E913-FBD266866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96602-E628-461B-ACF3-D4352E98293A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9C4EC0-CD7A-BD3F-15C2-DB79DC74F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F17836-2EDC-72D3-A960-EF9C3440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B504A-4153-4F31-A46D-50534BA10F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29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41CE09FD-9F40-42B1-AAD9-EDED72B17AB2}"/>
              </a:ext>
            </a:extLst>
          </p:cNvPr>
          <p:cNvGrpSpPr/>
          <p:nvPr/>
        </p:nvGrpSpPr>
        <p:grpSpPr>
          <a:xfrm>
            <a:off x="7104159" y="3806712"/>
            <a:ext cx="3720273" cy="2110154"/>
            <a:chOff x="6734053" y="3337772"/>
            <a:chExt cx="3720273" cy="211015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DABD96-C859-4805-B116-FF97913CC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34053" y="3370381"/>
              <a:ext cx="2111979" cy="20775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4E32F48-23B5-4124-A6DE-D6609754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1667" y1="39205" x2="10000" y2="56250"/>
                          <a14:foregroundMark x1="85556" y1="89205" x2="70556" y2="88636"/>
                          <a14:foregroundMark x1="80556" y1="56818" x2="78333" y2="5454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8260" y="3337772"/>
              <a:ext cx="2066066" cy="2020154"/>
            </a:xfrm>
            <a:prstGeom prst="rect">
              <a:avLst/>
            </a:prstGeom>
          </p:spPr>
        </p:pic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F9BF68B-7EE4-47B8-8427-5F404EC68C91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911BF9-7662-46FF-8216-EA5DF32A5135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배지 6">
              <a:extLst>
                <a:ext uri="{FF2B5EF4-FFF2-40B4-BE49-F238E27FC236}">
                  <a16:creationId xmlns:a16="http://schemas.microsoft.com/office/drawing/2014/main" id="{F28B7849-E825-4E52-8A99-9A2AAD6E4E98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2D496D-C2E1-4244-BE91-BFA732463D6E}"/>
              </a:ext>
            </a:extLst>
          </p:cNvPr>
          <p:cNvSpPr/>
          <p:nvPr/>
        </p:nvSpPr>
        <p:spPr>
          <a:xfrm>
            <a:off x="1253179" y="-369651"/>
            <a:ext cx="1138136" cy="291830"/>
          </a:xfrm>
          <a:prstGeom prst="rect">
            <a:avLst/>
          </a:prstGeom>
          <a:solidFill>
            <a:srgbClr val="CFA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207 167 132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9DEF08-4EE1-4208-B145-A69987728B44}"/>
              </a:ext>
            </a:extLst>
          </p:cNvPr>
          <p:cNvSpPr/>
          <p:nvPr/>
        </p:nvSpPr>
        <p:spPr>
          <a:xfrm>
            <a:off x="3759537" y="-369651"/>
            <a:ext cx="1138136" cy="291830"/>
          </a:xfrm>
          <a:prstGeom prst="rect">
            <a:avLst/>
          </a:prstGeom>
          <a:solidFill>
            <a:srgbClr val="865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134 81 38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711488-F758-4FD1-A4EC-8AD51C351663}"/>
              </a:ext>
            </a:extLst>
          </p:cNvPr>
          <p:cNvSpPr/>
          <p:nvPr/>
        </p:nvSpPr>
        <p:spPr>
          <a:xfrm>
            <a:off x="5012716" y="-369651"/>
            <a:ext cx="1138136" cy="291830"/>
          </a:xfrm>
          <a:prstGeom prst="rect">
            <a:avLst/>
          </a:prstGeom>
          <a:solidFill>
            <a:srgbClr val="4F4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79 64 51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DD2C9C-8564-4F4D-AEC8-418955309016}"/>
              </a:ext>
            </a:extLst>
          </p:cNvPr>
          <p:cNvSpPr/>
          <p:nvPr/>
        </p:nvSpPr>
        <p:spPr>
          <a:xfrm>
            <a:off x="2506358" y="-369651"/>
            <a:ext cx="1138136" cy="291830"/>
          </a:xfrm>
          <a:prstGeom prst="rect">
            <a:avLst/>
          </a:prstGeom>
          <a:solidFill>
            <a:srgbClr val="826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130 105 84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736800-B875-4C99-8D89-ED25C2558A77}"/>
              </a:ext>
            </a:extLst>
          </p:cNvPr>
          <p:cNvSpPr/>
          <p:nvPr/>
        </p:nvSpPr>
        <p:spPr>
          <a:xfrm>
            <a:off x="0" y="-369651"/>
            <a:ext cx="1138136" cy="291830"/>
          </a:xfrm>
          <a:prstGeom prst="rect">
            <a:avLst/>
          </a:prstGeom>
          <a:solidFill>
            <a:srgbClr val="E1C8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225 200 177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C5392F-693D-4C5D-BF7C-16D772BA640D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6096000" y="360000"/>
            <a:ext cx="1" cy="431999"/>
          </a:xfrm>
          <a:prstGeom prst="line">
            <a:avLst/>
          </a:prstGeom>
          <a:ln w="12700">
            <a:solidFill>
              <a:srgbClr val="292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53740357-B1C2-4DC4-A468-9535A632B3F6}"/>
              </a:ext>
            </a:extLst>
          </p:cNvPr>
          <p:cNvGrpSpPr/>
          <p:nvPr/>
        </p:nvGrpSpPr>
        <p:grpSpPr>
          <a:xfrm rot="2700000">
            <a:off x="5880000" y="881469"/>
            <a:ext cx="432000" cy="432000"/>
            <a:chOff x="7212806" y="621506"/>
            <a:chExt cx="432000" cy="432000"/>
          </a:xfrm>
          <a:solidFill>
            <a:srgbClr val="FFBA0E"/>
          </a:solidFill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F4C3563-F15B-43DA-818F-E65FC1AF51C4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4ECC7ED6-9BFE-4B56-8CB6-96A6690A4E42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248D2BE6-9BFD-4977-BE3B-13B23B2036A6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E5BE790E-2E52-4183-B7C1-494D8FFDA8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4C5CF16-DC9E-4C07-9DC9-4056603CA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5157178D-2426-4BF4-9275-61F2410CBFB7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5F4B408A-3CD6-4CAD-9098-7F1E5AE81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C70B6F3B-DC68-4523-A595-3B27580E5E38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12700">
              <a:solidFill>
                <a:srgbClr val="2928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CDE9601-8668-4785-BCFD-88E9D1DD4751}"/>
              </a:ext>
            </a:extLst>
          </p:cNvPr>
          <p:cNvGrpSpPr/>
          <p:nvPr/>
        </p:nvGrpSpPr>
        <p:grpSpPr>
          <a:xfrm>
            <a:off x="1509478" y="1677770"/>
            <a:ext cx="4586521" cy="1547808"/>
            <a:chOff x="1509478" y="1677770"/>
            <a:chExt cx="4586521" cy="15478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09D661B-F470-44A3-A642-C2F6702B0051}"/>
                </a:ext>
              </a:extLst>
            </p:cNvPr>
            <p:cNvSpPr txBox="1"/>
            <p:nvPr/>
          </p:nvSpPr>
          <p:spPr>
            <a:xfrm>
              <a:off x="1509478" y="1677770"/>
              <a:ext cx="4586521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6000" dirty="0">
                  <a:ln w="12700">
                    <a:noFill/>
                  </a:ln>
                  <a:solidFill>
                    <a:srgbClr val="29282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가디언 </a:t>
              </a:r>
              <a:r>
                <a:rPr lang="ko-KR" altLang="en-US" sz="6000" dirty="0" err="1">
                  <a:ln w="12700">
                    <a:noFill/>
                  </a:ln>
                  <a:solidFill>
                    <a:srgbClr val="292826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테일즈</a:t>
              </a:r>
              <a:endParaRPr lang="ko-KR" altLang="en-US" sz="6000" dirty="0">
                <a:ln w="12700">
                  <a:noFill/>
                </a:ln>
                <a:solidFill>
                  <a:srgbClr val="292826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F994B57E-CEBB-45B9-9AF8-38213CD32C9F}"/>
                </a:ext>
              </a:extLst>
            </p:cNvPr>
            <p:cNvSpPr/>
            <p:nvPr/>
          </p:nvSpPr>
          <p:spPr>
            <a:xfrm>
              <a:off x="1695450" y="2720710"/>
              <a:ext cx="4217267" cy="504868"/>
            </a:xfrm>
            <a:prstGeom prst="rect">
              <a:avLst/>
            </a:prstGeom>
            <a:solidFill>
              <a:srgbClr val="2928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rgbClr val="CFA784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재화 밸런스 및 </a:t>
              </a:r>
              <a:r>
                <a:rPr lang="en-US" altLang="ko-KR" sz="2400" dirty="0">
                  <a:solidFill>
                    <a:srgbClr val="CFA784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PLC </a:t>
              </a:r>
              <a:r>
                <a:rPr lang="ko-KR" altLang="en-US" sz="2400" dirty="0">
                  <a:solidFill>
                    <a:srgbClr val="CFA784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분석</a:t>
              </a: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DD0CB5E5-FA0E-4FFA-B8A1-3DFA3D4C2C62}"/>
              </a:ext>
            </a:extLst>
          </p:cNvPr>
          <p:cNvGrpSpPr/>
          <p:nvPr/>
        </p:nvGrpSpPr>
        <p:grpSpPr>
          <a:xfrm>
            <a:off x="1695450" y="4878093"/>
            <a:ext cx="4026816" cy="738506"/>
            <a:chOff x="1695450" y="4693427"/>
            <a:chExt cx="4026816" cy="738506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035B460-E39B-4E61-A503-AB31C7721398}"/>
                </a:ext>
              </a:extLst>
            </p:cNvPr>
            <p:cNvSpPr txBox="1"/>
            <p:nvPr/>
          </p:nvSpPr>
          <p:spPr>
            <a:xfrm>
              <a:off x="1695450" y="4693427"/>
              <a:ext cx="206408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dirty="0">
                  <a:solidFill>
                    <a:srgbClr val="4F4033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“1”</a:t>
              </a:r>
              <a:r>
                <a:rPr lang="ko-KR" altLang="en-US" dirty="0">
                  <a:solidFill>
                    <a:srgbClr val="4F4033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조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DAC39139-9F91-4C56-9B5E-498127CB2399}"/>
                </a:ext>
              </a:extLst>
            </p:cNvPr>
            <p:cNvSpPr txBox="1"/>
            <p:nvPr/>
          </p:nvSpPr>
          <p:spPr>
            <a:xfrm>
              <a:off x="1714500" y="5216489"/>
              <a:ext cx="40077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최원진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이규대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이승준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박종인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남현우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3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C55DE9-960D-6766-5618-E92D30DEE6AA}"/>
              </a:ext>
            </a:extLst>
          </p:cNvPr>
          <p:cNvSpPr txBox="1"/>
          <p:nvPr/>
        </p:nvSpPr>
        <p:spPr>
          <a:xfrm>
            <a:off x="243210" y="377776"/>
            <a:ext cx="2838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</a:t>
            </a:r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PLC</a:t>
            </a:r>
            <a:r>
              <a:rPr lang="ko-KR" altLang="en-US" sz="42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3152C-EB00-52FB-9933-2B1854D7E3D5}"/>
              </a:ext>
            </a:extLst>
          </p:cNvPr>
          <p:cNvSpPr txBox="1"/>
          <p:nvPr/>
        </p:nvSpPr>
        <p:spPr>
          <a:xfrm>
            <a:off x="205594" y="926224"/>
            <a:ext cx="677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확정 뽑기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~ 1-4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클리어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7F2C6F-79B0-F65D-3F16-1F048BDB7698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3FC4A67-4FF8-6822-C214-8025AE21CF15}"/>
              </a:ext>
            </a:extLst>
          </p:cNvPr>
          <p:cNvCxnSpPr>
            <a:cxnSpLocks/>
          </p:cNvCxnSpPr>
          <p:nvPr/>
        </p:nvCxnSpPr>
        <p:spPr>
          <a:xfrm>
            <a:off x="1082753" y="4378581"/>
            <a:ext cx="10026494" cy="0"/>
          </a:xfrm>
          <a:prstGeom prst="line">
            <a:avLst/>
          </a:prstGeom>
          <a:ln w="19050" cmpd="sng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2138A93-C789-DFA3-C635-E82E44AC88D1}"/>
              </a:ext>
            </a:extLst>
          </p:cNvPr>
          <p:cNvGrpSpPr/>
          <p:nvPr/>
        </p:nvGrpSpPr>
        <p:grpSpPr>
          <a:xfrm>
            <a:off x="775996" y="2527077"/>
            <a:ext cx="1867029" cy="924709"/>
            <a:chOff x="862070" y="1533796"/>
            <a:chExt cx="1867029" cy="9247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E8987F-C243-9834-BD5B-B61FC736A3EB}"/>
                </a:ext>
              </a:extLst>
            </p:cNvPr>
            <p:cNvSpPr txBox="1"/>
            <p:nvPr/>
          </p:nvSpPr>
          <p:spPr>
            <a:xfrm>
              <a:off x="862070" y="1533796"/>
              <a:ext cx="18670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F2AD00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하얀 야수 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근딜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73AA2-611E-8BF8-A08A-4CC6C2BE0C4F}"/>
                </a:ext>
              </a:extLst>
            </p:cNvPr>
            <p:cNvSpPr txBox="1"/>
            <p:nvPr/>
          </p:nvSpPr>
          <p:spPr>
            <a:xfrm>
              <a:off x="862070" y="1905277"/>
              <a:ext cx="1867029" cy="553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플레이어가 처음으로 </a:t>
              </a:r>
              <a:r>
                <a:rPr lang="ko-KR" altLang="en-US" sz="105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동료로 맞이하는 든든한 근접 딜러</a:t>
              </a:r>
              <a:endParaRPr lang="ko-KR" altLang="en-US" sz="105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2DD56D-683C-0497-F12E-A28406D1DAE4}"/>
              </a:ext>
            </a:extLst>
          </p:cNvPr>
          <p:cNvGrpSpPr/>
          <p:nvPr/>
        </p:nvGrpSpPr>
        <p:grpSpPr>
          <a:xfrm>
            <a:off x="3676874" y="5378791"/>
            <a:ext cx="1867029" cy="924709"/>
            <a:chOff x="862070" y="1533796"/>
            <a:chExt cx="1867029" cy="92470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3B0144-C2C5-E499-D4A7-744AC9A57E53}"/>
                </a:ext>
              </a:extLst>
            </p:cNvPr>
            <p:cNvSpPr txBox="1"/>
            <p:nvPr/>
          </p:nvSpPr>
          <p:spPr>
            <a:xfrm>
              <a:off x="862070" y="1533796"/>
              <a:ext cx="18670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F2AD00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엘비라</a:t>
              </a:r>
              <a:r>
                <a:rPr lang="ko-KR" altLang="en-US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원거리 딜러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5C533D-A929-411B-ED1E-43B1DA771141}"/>
                </a:ext>
              </a:extLst>
            </p:cNvPr>
            <p:cNvSpPr txBox="1"/>
            <p:nvPr/>
          </p:nvSpPr>
          <p:spPr>
            <a:xfrm>
              <a:off x="862070" y="1905277"/>
              <a:ext cx="1867029" cy="553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사과 폭탄을 발사하는</a:t>
              </a:r>
              <a:endParaRPr lang="en-US" altLang="ko-KR" sz="105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원거리 딜러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E59F863-81D2-ECD4-84C4-590928883336}"/>
              </a:ext>
            </a:extLst>
          </p:cNvPr>
          <p:cNvGrpSpPr/>
          <p:nvPr/>
        </p:nvGrpSpPr>
        <p:grpSpPr>
          <a:xfrm>
            <a:off x="9491096" y="5373056"/>
            <a:ext cx="1867029" cy="924709"/>
            <a:chOff x="862070" y="1533796"/>
            <a:chExt cx="1867029" cy="9247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F910D0-658C-F1C9-0567-6B504C6F60F4}"/>
                </a:ext>
              </a:extLst>
            </p:cNvPr>
            <p:cNvSpPr txBox="1"/>
            <p:nvPr/>
          </p:nvSpPr>
          <p:spPr>
            <a:xfrm>
              <a:off x="862070" y="1533796"/>
              <a:ext cx="18670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F2AD00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로레인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 (</a:t>
              </a:r>
              <a:r>
                <a:rPr lang="ko-KR" altLang="en-US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원거리 딜러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7DE28F-EB8C-E831-76DE-B85EB78C1EFB}"/>
                </a:ext>
              </a:extLst>
            </p:cNvPr>
            <p:cNvSpPr txBox="1"/>
            <p:nvPr/>
          </p:nvSpPr>
          <p:spPr>
            <a:xfrm>
              <a:off x="862070" y="1905277"/>
              <a:ext cx="1867029" cy="553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독버섯을 던지는</a:t>
              </a:r>
              <a:endParaRPr lang="en-US" altLang="ko-KR" sz="105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원거리 딜러 캐릭터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5F1F338-CC17-F117-7111-FD272D282521}"/>
              </a:ext>
            </a:extLst>
          </p:cNvPr>
          <p:cNvGrpSpPr/>
          <p:nvPr/>
        </p:nvGrpSpPr>
        <p:grpSpPr>
          <a:xfrm>
            <a:off x="6611584" y="2535133"/>
            <a:ext cx="1867029" cy="924709"/>
            <a:chOff x="862070" y="1533796"/>
            <a:chExt cx="1867029" cy="9247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3937ED-56E0-9209-765A-6279EBB82FBC}"/>
                </a:ext>
              </a:extLst>
            </p:cNvPr>
            <p:cNvSpPr txBox="1"/>
            <p:nvPr/>
          </p:nvSpPr>
          <p:spPr>
            <a:xfrm>
              <a:off x="862070" y="1533796"/>
              <a:ext cx="18670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F2AD00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카리나</a:t>
              </a:r>
              <a:r>
                <a:rPr lang="ko-KR" altLang="en-US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(</a:t>
              </a:r>
              <a:r>
                <a:rPr lang="ko-KR" altLang="en-US" sz="1400" dirty="0" err="1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힐러</a:t>
              </a:r>
              <a:r>
                <a:rPr lang="en-US" altLang="ko-KR" sz="1400" dirty="0">
                  <a:solidFill>
                    <a:schemeClr val="bg1"/>
                  </a:solidFill>
                  <a:latin typeface="ONE 모바일고딕 Bold" panose="00000800000000000000" pitchFamily="2" charset="-127"/>
                  <a:ea typeface="ONE 모바일고딕 Bold" panose="00000800000000000000" pitchFamily="2" charset="-127"/>
                </a:rPr>
                <a:t>)</a:t>
              </a:r>
              <a:endParaRPr lang="ko-KR" altLang="en-US" sz="1400" dirty="0">
                <a:solidFill>
                  <a:schemeClr val="bg1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262E8F-829B-1A05-A0D4-84BFFA22FDBF}"/>
                </a:ext>
              </a:extLst>
            </p:cNvPr>
            <p:cNvSpPr txBox="1"/>
            <p:nvPr/>
          </p:nvSpPr>
          <p:spPr>
            <a:xfrm>
              <a:off x="862070" y="1905277"/>
              <a:ext cx="1867029" cy="5532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파티원의 체력을 </a:t>
              </a:r>
              <a:br>
                <a:rPr lang="en-US" altLang="ko-KR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</a:br>
              <a:r>
                <a:rPr lang="ko-KR" altLang="en-US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책임지는</a:t>
              </a:r>
              <a:r>
                <a:rPr lang="en-US" altLang="ko-KR" sz="1050" dirty="0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 </a:t>
              </a:r>
              <a:r>
                <a:rPr lang="ko-KR" altLang="en-US" sz="1050" dirty="0" err="1">
                  <a:solidFill>
                    <a:schemeClr val="bg1"/>
                  </a:solidFill>
                  <a:latin typeface="ONE 모바일고딕 Light" panose="00000300000000000000" pitchFamily="2" charset="-127"/>
                  <a:ea typeface="ONE 모바일고딕 Light" panose="00000300000000000000" pitchFamily="2" charset="-127"/>
                </a:rPr>
                <a:t>힐러</a:t>
              </a:r>
              <a:endParaRPr lang="ko-KR" altLang="en-US" sz="105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914D28C8-B90C-BE1C-6E7C-538E0BE15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7" b="17617"/>
          <a:stretch/>
        </p:blipFill>
        <p:spPr>
          <a:xfrm>
            <a:off x="1082753" y="3706502"/>
            <a:ext cx="1253516" cy="1253516"/>
          </a:xfrm>
          <a:prstGeom prst="ellipse">
            <a:avLst/>
          </a:prstGeom>
        </p:spPr>
      </p:pic>
      <p:pic>
        <p:nvPicPr>
          <p:cNvPr id="41" name="그림 40" descr="이미지">
            <a:extLst>
              <a:ext uri="{FF2B5EF4-FFF2-40B4-BE49-F238E27FC236}">
                <a16:creationId xmlns:a16="http://schemas.microsoft.com/office/drawing/2014/main" id="{05AEEAC4-FCEC-1538-C041-A030C769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5" t="4766" r="25745" b="60466"/>
          <a:stretch>
            <a:fillRect/>
          </a:stretch>
        </p:blipFill>
        <p:spPr bwMode="auto">
          <a:xfrm>
            <a:off x="6874145" y="3707806"/>
            <a:ext cx="1281600" cy="1281600"/>
          </a:xfrm>
          <a:custGeom>
            <a:avLst/>
            <a:gdLst>
              <a:gd name="connsiteX0" fmla="*/ 640800 w 1281600"/>
              <a:gd name="connsiteY0" fmla="*/ 0 h 1281600"/>
              <a:gd name="connsiteX1" fmla="*/ 1281600 w 1281600"/>
              <a:gd name="connsiteY1" fmla="*/ 640800 h 1281600"/>
              <a:gd name="connsiteX2" fmla="*/ 640800 w 1281600"/>
              <a:gd name="connsiteY2" fmla="*/ 1281600 h 1281600"/>
              <a:gd name="connsiteX3" fmla="*/ 0 w 1281600"/>
              <a:gd name="connsiteY3" fmla="*/ 640800 h 1281600"/>
              <a:gd name="connsiteX4" fmla="*/ 640800 w 1281600"/>
              <a:gd name="connsiteY4" fmla="*/ 0 h 12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1600" h="1281600">
                <a:moveTo>
                  <a:pt x="640800" y="0"/>
                </a:moveTo>
                <a:cubicBezTo>
                  <a:pt x="994704" y="0"/>
                  <a:pt x="1281600" y="286896"/>
                  <a:pt x="1281600" y="640800"/>
                </a:cubicBezTo>
                <a:cubicBezTo>
                  <a:pt x="1281600" y="994704"/>
                  <a:pt x="994704" y="1281600"/>
                  <a:pt x="640800" y="1281600"/>
                </a:cubicBezTo>
                <a:cubicBezTo>
                  <a:pt x="286896" y="1281600"/>
                  <a:pt x="0" y="994704"/>
                  <a:pt x="0" y="640800"/>
                </a:cubicBezTo>
                <a:cubicBezTo>
                  <a:pt x="0" y="286896"/>
                  <a:pt x="286896" y="0"/>
                  <a:pt x="6408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 descr="이미지">
            <a:extLst>
              <a:ext uri="{FF2B5EF4-FFF2-40B4-BE49-F238E27FC236}">
                <a16:creationId xmlns:a16="http://schemas.microsoft.com/office/drawing/2014/main" id="{D41F4CD5-0692-2EF0-D0C7-2F1FC8E5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1097" r="26628" b="63955"/>
          <a:stretch>
            <a:fillRect/>
          </a:stretch>
        </p:blipFill>
        <p:spPr bwMode="auto">
          <a:xfrm>
            <a:off x="9783811" y="3737781"/>
            <a:ext cx="1281600" cy="1281600"/>
          </a:xfrm>
          <a:custGeom>
            <a:avLst/>
            <a:gdLst>
              <a:gd name="connsiteX0" fmla="*/ 640800 w 1281600"/>
              <a:gd name="connsiteY0" fmla="*/ 0 h 1281600"/>
              <a:gd name="connsiteX1" fmla="*/ 1281600 w 1281600"/>
              <a:gd name="connsiteY1" fmla="*/ 640800 h 1281600"/>
              <a:gd name="connsiteX2" fmla="*/ 640800 w 1281600"/>
              <a:gd name="connsiteY2" fmla="*/ 1281600 h 1281600"/>
              <a:gd name="connsiteX3" fmla="*/ 0 w 1281600"/>
              <a:gd name="connsiteY3" fmla="*/ 640800 h 1281600"/>
              <a:gd name="connsiteX4" fmla="*/ 640800 w 1281600"/>
              <a:gd name="connsiteY4" fmla="*/ 0 h 12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1600" h="1281600">
                <a:moveTo>
                  <a:pt x="640800" y="0"/>
                </a:moveTo>
                <a:cubicBezTo>
                  <a:pt x="994704" y="0"/>
                  <a:pt x="1281600" y="286896"/>
                  <a:pt x="1281600" y="640800"/>
                </a:cubicBezTo>
                <a:cubicBezTo>
                  <a:pt x="1281600" y="994704"/>
                  <a:pt x="994704" y="1281600"/>
                  <a:pt x="640800" y="1281600"/>
                </a:cubicBezTo>
                <a:cubicBezTo>
                  <a:pt x="286896" y="1281600"/>
                  <a:pt x="0" y="994704"/>
                  <a:pt x="0" y="640800"/>
                </a:cubicBezTo>
                <a:cubicBezTo>
                  <a:pt x="0" y="286896"/>
                  <a:pt x="286896" y="0"/>
                  <a:pt x="6408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엘비라">
            <a:extLst>
              <a:ext uri="{FF2B5EF4-FFF2-40B4-BE49-F238E27FC236}">
                <a16:creationId xmlns:a16="http://schemas.microsoft.com/office/drawing/2014/main" id="{9CF59AAB-F0F0-7474-717C-B05FD91F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1" t="7000" r="28251" b="64898"/>
          <a:stretch>
            <a:fillRect/>
          </a:stretch>
        </p:blipFill>
        <p:spPr bwMode="auto">
          <a:xfrm>
            <a:off x="3983988" y="3737194"/>
            <a:ext cx="1252800" cy="1252800"/>
          </a:xfrm>
          <a:custGeom>
            <a:avLst/>
            <a:gdLst>
              <a:gd name="connsiteX0" fmla="*/ 626400 w 1252800"/>
              <a:gd name="connsiteY0" fmla="*/ 0 h 1252800"/>
              <a:gd name="connsiteX1" fmla="*/ 1252800 w 1252800"/>
              <a:gd name="connsiteY1" fmla="*/ 626400 h 1252800"/>
              <a:gd name="connsiteX2" fmla="*/ 626400 w 1252800"/>
              <a:gd name="connsiteY2" fmla="*/ 1252800 h 1252800"/>
              <a:gd name="connsiteX3" fmla="*/ 0 w 1252800"/>
              <a:gd name="connsiteY3" fmla="*/ 626400 h 1252800"/>
              <a:gd name="connsiteX4" fmla="*/ 626400 w 1252800"/>
              <a:gd name="connsiteY4" fmla="*/ 0 h 12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00" h="1252800">
                <a:moveTo>
                  <a:pt x="626400" y="0"/>
                </a:moveTo>
                <a:cubicBezTo>
                  <a:pt x="972351" y="0"/>
                  <a:pt x="1252800" y="280449"/>
                  <a:pt x="1252800" y="626400"/>
                </a:cubicBezTo>
                <a:cubicBezTo>
                  <a:pt x="1252800" y="972351"/>
                  <a:pt x="972351" y="1252800"/>
                  <a:pt x="626400" y="1252800"/>
                </a:cubicBezTo>
                <a:cubicBezTo>
                  <a:pt x="280449" y="1252800"/>
                  <a:pt x="0" y="972351"/>
                  <a:pt x="0" y="626400"/>
                </a:cubicBezTo>
                <a:cubicBezTo>
                  <a:pt x="0" y="280449"/>
                  <a:pt x="280449" y="0"/>
                  <a:pt x="626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CC00C26-F674-7C90-BB33-7766DAA69DDE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 각성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E06DD5-1992-89A2-7BAB-E11A28FE3421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균열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EA14457-8FFD-CE4F-9056-4700B807135B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새로운 동료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ED83BF-EA6D-573E-8D60-4478B89D3181}"/>
              </a:ext>
            </a:extLst>
          </p:cNvPr>
          <p:cNvSpPr/>
          <p:nvPr/>
        </p:nvSpPr>
        <p:spPr>
          <a:xfrm>
            <a:off x="6038132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119910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C55DE9-960D-6766-5618-E92D30DEE6AA}"/>
              </a:ext>
            </a:extLst>
          </p:cNvPr>
          <p:cNvSpPr txBox="1"/>
          <p:nvPr/>
        </p:nvSpPr>
        <p:spPr>
          <a:xfrm>
            <a:off x="243210" y="377776"/>
            <a:ext cx="2838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r>
              <a:rPr lang="ko-KR" altLang="en-US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</a:t>
            </a:r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PLC</a:t>
            </a:r>
            <a:r>
              <a:rPr lang="ko-KR" altLang="en-US" sz="42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3152C-EB00-52FB-9933-2B1854D7E3D5}"/>
              </a:ext>
            </a:extLst>
          </p:cNvPr>
          <p:cNvSpPr txBox="1"/>
          <p:nvPr/>
        </p:nvSpPr>
        <p:spPr>
          <a:xfrm>
            <a:off x="952043" y="935296"/>
            <a:ext cx="677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1-4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클리어 후 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월드 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2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클리어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7F2C6F-79B0-F65D-3F16-1F048BDB7698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37C42E-03FA-A744-40F7-26014DB7CC30}"/>
              </a:ext>
            </a:extLst>
          </p:cNvPr>
          <p:cNvSpPr txBox="1"/>
          <p:nvPr/>
        </p:nvSpPr>
        <p:spPr>
          <a:xfrm>
            <a:off x="-104775" y="2640162"/>
            <a:ext cx="9085739" cy="3650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 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시작 시점의 유저의 상황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파티 편성의 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번째 슬롯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 해금되어 모험에 필요한 동료를 한 명 데려갈 수 있다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강화 요소인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＂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을 통해 연계기를 사용할 수 있게 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marL="6096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유저가 겪는 경험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플레이어가 조작하는 캐릭터의 스킬의 발동 후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강력한 연계기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 발동 된다는 점을 인지하게 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월드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을 클리어 했을 시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플레이어는 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부유성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을 받는다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이를 통해  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다양한 랜드마크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를 지어 캐릭터의 능력을 강화 할 수 있다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월드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를 클리어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하기전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2-2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스테이지를 클리어 하여 캐릭터의 개성을 깊게 알 수 있는 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외전 스토리 컨텐츠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 열리고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</a:t>
            </a:r>
          </a:p>
          <a:p>
            <a:pPr marL="60960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    해당 컨텐츠를 통해 성장재화를 수급할 수 있다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609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월드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를 클리어 하면 파티의 구성원이 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최대 </a:t>
            </a:r>
            <a:r>
              <a:rPr lang="en-US" altLang="ko-KR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으로 늘어난다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7810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marL="609600" algn="just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solidFill>
                <a:schemeClr val="bg1"/>
              </a:solidFill>
              <a:effectLst/>
              <a:latin typeface="ONE 모바일고딕 Regular" panose="00000500000000000000" pitchFamily="2" charset="-127"/>
              <a:ea typeface="ONE 모바일고딕 Regular" panose="000005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663636-8CCA-8E29-80A9-7405A5E01B7D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무기 강화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2DEB4A-B89D-2D53-A685-FDEB8D9AA245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미궁 컨텐츠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12930E-F074-2931-E7AF-A43A8075C3E7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부유성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1ACCD3-A310-8429-26C6-7A4147CADA25}"/>
              </a:ext>
            </a:extLst>
          </p:cNvPr>
          <p:cNvSpPr/>
          <p:nvPr/>
        </p:nvSpPr>
        <p:spPr>
          <a:xfrm>
            <a:off x="6038132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다양한 랜드마크</a:t>
            </a:r>
          </a:p>
        </p:txBody>
      </p:sp>
    </p:spTree>
    <p:extLst>
      <p:ext uri="{BB962C8B-B14F-4D97-AF65-F5344CB8AC3E}">
        <p14:creationId xmlns:p14="http://schemas.microsoft.com/office/powerpoint/2010/main" val="267310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76BB2F-7ABA-3B73-ACF0-BA30ACD48270}"/>
              </a:ext>
            </a:extLst>
          </p:cNvPr>
          <p:cNvSpPr/>
          <p:nvPr/>
        </p:nvSpPr>
        <p:spPr>
          <a:xfrm>
            <a:off x="4206609" y="2352040"/>
            <a:ext cx="2246442" cy="29522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C875BF-D9DC-B1E2-89EB-769D0BA86CB5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01C620-72FC-FD85-8D6C-F93371A1DE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210" y="377776"/>
            <a:ext cx="7137528" cy="1200511"/>
            <a:chOff x="243210" y="377776"/>
            <a:chExt cx="7137528" cy="12005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B3C68D-273A-C019-324C-7398536A07D9}"/>
                </a:ext>
              </a:extLst>
            </p:cNvPr>
            <p:cNvSpPr txBox="1">
              <a:spLocks/>
            </p:cNvSpPr>
            <p:nvPr/>
          </p:nvSpPr>
          <p:spPr>
            <a:xfrm>
              <a:off x="604591" y="931956"/>
              <a:ext cx="6776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해당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PLC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의 전체적인 흐름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96F99-37B2-ED8B-70AE-A7668AB485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3210" y="377776"/>
              <a:ext cx="28381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4</a:t>
              </a:r>
              <a:r>
                <a:rPr lang="ko-KR" altLang="en-US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 </a:t>
              </a:r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PLC</a:t>
              </a:r>
              <a:r>
                <a:rPr lang="ko-KR" altLang="en-US" sz="42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901CF2-8A12-85AD-4B73-4CD0D062ACF9}"/>
              </a:ext>
            </a:extLst>
          </p:cNvPr>
          <p:cNvSpPr/>
          <p:nvPr/>
        </p:nvSpPr>
        <p:spPr>
          <a:xfrm>
            <a:off x="601709" y="3780246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월드</a:t>
            </a:r>
            <a:r>
              <a:rPr lang="en-US" altLang="ko-KR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2 </a:t>
            </a:r>
          </a:p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클리어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91F70D-1DFD-1534-1D71-D7918F943FC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084340" y="4098107"/>
            <a:ext cx="31982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BCB327-C581-AF12-2FAB-EBFF6C9E7D23}"/>
              </a:ext>
            </a:extLst>
          </p:cNvPr>
          <p:cNvSpPr/>
          <p:nvPr/>
        </p:nvSpPr>
        <p:spPr>
          <a:xfrm>
            <a:off x="2404159" y="3780245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파티 </a:t>
            </a:r>
            <a:r>
              <a:rPr lang="en-US" altLang="ko-KR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4</a:t>
            </a:r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명</a:t>
            </a:r>
            <a:endParaRPr lang="en-US" altLang="ko-KR" sz="1600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편성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CD852-CE09-C603-BF29-7C0C23C8F4FF}"/>
              </a:ext>
            </a:extLst>
          </p:cNvPr>
          <p:cNvSpPr/>
          <p:nvPr/>
        </p:nvSpPr>
        <p:spPr>
          <a:xfrm>
            <a:off x="4630786" y="278517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E3A8435-AFF6-A836-E31B-8F690FFBF667}"/>
              </a:ext>
            </a:extLst>
          </p:cNvPr>
          <p:cNvCxnSpPr>
            <a:cxnSpLocks/>
          </p:cNvCxnSpPr>
          <p:nvPr/>
        </p:nvCxnSpPr>
        <p:spPr>
          <a:xfrm flipV="1">
            <a:off x="3886789" y="4098106"/>
            <a:ext cx="31982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04D6F-67A4-17CB-4344-08429BB5B44E}"/>
              </a:ext>
            </a:extLst>
          </p:cNvPr>
          <p:cNvSpPr/>
          <p:nvPr/>
        </p:nvSpPr>
        <p:spPr>
          <a:xfrm>
            <a:off x="4639495" y="4372420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6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96006-8091-6EE9-CF3C-126CCA2CFFFD}"/>
              </a:ext>
            </a:extLst>
          </p:cNvPr>
          <p:cNvSpPr txBox="1"/>
          <p:nvPr/>
        </p:nvSpPr>
        <p:spPr>
          <a:xfrm>
            <a:off x="4829665" y="3343447"/>
            <a:ext cx="1084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0510C-67E5-3202-2FDB-BEA43CBB520B}"/>
              </a:ext>
            </a:extLst>
          </p:cNvPr>
          <p:cNvSpPr/>
          <p:nvPr/>
        </p:nvSpPr>
        <p:spPr>
          <a:xfrm>
            <a:off x="4634234" y="5575260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사이드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70F39B-7331-EAE9-3C85-110C447D423A}"/>
              </a:ext>
            </a:extLst>
          </p:cNvPr>
          <p:cNvSpPr/>
          <p:nvPr/>
        </p:nvSpPr>
        <p:spPr>
          <a:xfrm>
            <a:off x="4613368" y="2203054"/>
            <a:ext cx="1482631" cy="31111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월 </a:t>
            </a:r>
            <a:r>
              <a:rPr lang="ko-KR" altLang="en-US" sz="1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드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3</a:t>
            </a:r>
            <a:endParaRPr lang="ko-KR" altLang="en-US" sz="1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9235B4-BA7E-0D2C-736B-ED6C9F12EB7B}"/>
              </a:ext>
            </a:extLst>
          </p:cNvPr>
          <p:cNvCxnSpPr>
            <a:cxnSpLocks/>
          </p:cNvCxnSpPr>
          <p:nvPr/>
        </p:nvCxnSpPr>
        <p:spPr>
          <a:xfrm>
            <a:off x="6462128" y="4095926"/>
            <a:ext cx="10753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7928F3-72B2-B27A-FF7E-4B7960348FBE}"/>
              </a:ext>
            </a:extLst>
          </p:cNvPr>
          <p:cNvSpPr/>
          <p:nvPr/>
        </p:nvSpPr>
        <p:spPr>
          <a:xfrm>
            <a:off x="7546573" y="3778064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콜로세움 </a:t>
            </a:r>
            <a:endParaRPr lang="en-US" altLang="ko-KR" sz="1600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오픈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0816374-CE20-4B49-7516-5F931156EF73}"/>
              </a:ext>
            </a:extLst>
          </p:cNvPr>
          <p:cNvCxnSpPr>
            <a:cxnSpLocks/>
          </p:cNvCxnSpPr>
          <p:nvPr/>
        </p:nvCxnSpPr>
        <p:spPr>
          <a:xfrm>
            <a:off x="9029204" y="4095925"/>
            <a:ext cx="10753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C7964E-4E93-AA70-BBD7-CADD210EB035}"/>
              </a:ext>
            </a:extLst>
          </p:cNvPr>
          <p:cNvSpPr/>
          <p:nvPr/>
        </p:nvSpPr>
        <p:spPr>
          <a:xfrm>
            <a:off x="10104572" y="3793307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5</a:t>
            </a:r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차 </a:t>
            </a:r>
            <a:r>
              <a:rPr lang="en-US" altLang="ko-KR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PLC </a:t>
            </a:r>
          </a:p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진입</a:t>
            </a:r>
          </a:p>
        </p:txBody>
      </p:sp>
    </p:spTree>
    <p:extLst>
      <p:ext uri="{BB962C8B-B14F-4D97-AF65-F5344CB8AC3E}">
        <p14:creationId xmlns:p14="http://schemas.microsoft.com/office/powerpoint/2010/main" val="137390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9ED1-2D30-4331-BBAB-018A55DD75E5}"/>
              </a:ext>
            </a:extLst>
          </p:cNvPr>
          <p:cNvSpPr txBox="1"/>
          <p:nvPr/>
        </p:nvSpPr>
        <p:spPr>
          <a:xfrm>
            <a:off x="490757" y="2560478"/>
            <a:ext cx="9834080" cy="463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 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시작 시점의 유저의 상황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플레이어는 파티 멤버 편성이 </a:t>
            </a:r>
            <a:r>
              <a:rPr lang="en-US" altLang="ko-KR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 가능해진다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파티에 편성되는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명의 모든 캐릭터는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40lv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 각성 기능을 통한 기본 능력치가 강화된 상황</a:t>
            </a: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유저가 겪는 경험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또한 월드 진행의 난이도가 여러 방면에서 </a:t>
            </a:r>
            <a:r>
              <a:rPr lang="ko-KR" altLang="en-US" sz="1200" dirty="0" err="1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상승하는것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체감이 된다 </a:t>
            </a: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	( ex :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스테이지에 등장하는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몬스터들의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한방 데미지가 너무 강력하여 캐릭터들의 체력이 부족하다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레벨 뿐만 아니라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초월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장비의 조합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을 통한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능력치 특화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또한 신경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써야한다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이전 초반 구간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에 비해 비록 해당 월드의 클리어라고 할 지라도 추가적인 재화 수급이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필요해져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의 소요 시간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 약간 늘어가게 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해당 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가 종료되는 시점에 플레이어가 얻을 수 있는 경험</a:t>
            </a:r>
            <a:endParaRPr lang="en-US" altLang="ko-KR" sz="1400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가디언테일즈의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엔드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컨텐츠이자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PVP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컨텐츠인 </a:t>
            </a:r>
            <a:r>
              <a:rPr lang="ko-KR" altLang="en-US" sz="1200" dirty="0">
                <a:solidFill>
                  <a:srgbClr val="F2AD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콜로세움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 오픈하게 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이때 유저의 캐릭터 풀은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유니크 영웅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(+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전용무기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개인의 경험을 통한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영웅 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모두 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40lv + 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각성 노드 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5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 해방</a:t>
            </a:r>
            <a:r>
              <a:rPr lang="en-US" altLang="ko-KR" sz="10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해당 구간은 스토리 진행 만으로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시간이 소요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+ 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추가적인 개인 경험 차에 따른 변동 시간</a:t>
            </a: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C875BF-D9DC-B1E2-89EB-769D0BA86CB5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01C620-72FC-FD85-8D6C-F93371A1DE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210" y="377776"/>
            <a:ext cx="7294286" cy="1200511"/>
            <a:chOff x="243210" y="377776"/>
            <a:chExt cx="7294286" cy="12005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B3C68D-273A-C019-324C-7398536A0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1349" y="931956"/>
              <a:ext cx="6776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월드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3 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진행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~ 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콜로세움 오픈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96F99-37B2-ED8B-70AE-A7668AB485D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3210" y="377776"/>
              <a:ext cx="28381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4</a:t>
              </a:r>
              <a:r>
                <a:rPr lang="ko-KR" altLang="en-US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 </a:t>
              </a:r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PLC</a:t>
              </a:r>
              <a:r>
                <a:rPr lang="ko-KR" altLang="en-US" sz="42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</p:txBody>
        </p:sp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A6D759-9141-F1C7-897B-387610BB6CF7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첫 역경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F9A96-1542-7426-BED9-29A6360307B2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풀 파티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8C2C1E-0012-EE75-4F1A-1D4C338D079F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연계기</a:t>
            </a:r>
          </a:p>
        </p:txBody>
      </p:sp>
    </p:spTree>
    <p:extLst>
      <p:ext uri="{BB962C8B-B14F-4D97-AF65-F5344CB8AC3E}">
        <p14:creationId xmlns:p14="http://schemas.microsoft.com/office/powerpoint/2010/main" val="218011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A98B4C-5D14-1932-86DD-D3116D7134C6}"/>
              </a:ext>
            </a:extLst>
          </p:cNvPr>
          <p:cNvCxnSpPr>
            <a:cxnSpLocks/>
          </p:cNvCxnSpPr>
          <p:nvPr/>
        </p:nvCxnSpPr>
        <p:spPr>
          <a:xfrm>
            <a:off x="6250860" y="4085406"/>
            <a:ext cx="10753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76BB2F-7ABA-3B73-ACF0-BA30ACD48270}"/>
              </a:ext>
            </a:extLst>
          </p:cNvPr>
          <p:cNvSpPr/>
          <p:nvPr/>
        </p:nvSpPr>
        <p:spPr>
          <a:xfrm>
            <a:off x="2717436" y="2339340"/>
            <a:ext cx="2246442" cy="29522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C875BF-D9DC-B1E2-89EB-769D0BA86CB5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01C620-72FC-FD85-8D6C-F93371A1DE4F}"/>
              </a:ext>
            </a:extLst>
          </p:cNvPr>
          <p:cNvGrpSpPr>
            <a:grpSpLocks/>
          </p:cNvGrpSpPr>
          <p:nvPr/>
        </p:nvGrpSpPr>
        <p:grpSpPr>
          <a:xfrm>
            <a:off x="243210" y="377776"/>
            <a:ext cx="7137528" cy="1200511"/>
            <a:chOff x="243210" y="377776"/>
            <a:chExt cx="7137528" cy="12005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B3C68D-273A-C019-324C-7398536A07D9}"/>
                </a:ext>
              </a:extLst>
            </p:cNvPr>
            <p:cNvSpPr txBox="1">
              <a:spLocks/>
            </p:cNvSpPr>
            <p:nvPr/>
          </p:nvSpPr>
          <p:spPr>
            <a:xfrm>
              <a:off x="604591" y="931956"/>
              <a:ext cx="6776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해당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PLC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의 전체적인 흐름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996F99-37B2-ED8B-70AE-A7668AB485DF}"/>
                </a:ext>
              </a:extLst>
            </p:cNvPr>
            <p:cNvSpPr txBox="1">
              <a:spLocks/>
            </p:cNvSpPr>
            <p:nvPr/>
          </p:nvSpPr>
          <p:spPr>
            <a:xfrm>
              <a:off x="243210" y="377776"/>
              <a:ext cx="28381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 </a:t>
              </a:r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PLC</a:t>
              </a:r>
              <a:r>
                <a:rPr lang="ko-KR" altLang="en-US" sz="42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901CF2-8A12-85AD-4B73-4CD0D062ACF9}"/>
              </a:ext>
            </a:extLst>
          </p:cNvPr>
          <p:cNvSpPr/>
          <p:nvPr/>
        </p:nvSpPr>
        <p:spPr>
          <a:xfrm>
            <a:off x="911272" y="3767546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월드 </a:t>
            </a:r>
            <a:r>
              <a:rPr lang="en-US" altLang="ko-KR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4</a:t>
            </a:r>
          </a:p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진입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91F70D-1DFD-1534-1D71-D7918F943FC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393903" y="4085407"/>
            <a:ext cx="31982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CD852-CE09-C603-BF29-7C0C23C8F4FF}"/>
              </a:ext>
            </a:extLst>
          </p:cNvPr>
          <p:cNvSpPr/>
          <p:nvPr/>
        </p:nvSpPr>
        <p:spPr>
          <a:xfrm>
            <a:off x="3141613" y="277247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B04D6F-67A4-17CB-4344-08429BB5B44E}"/>
              </a:ext>
            </a:extLst>
          </p:cNvPr>
          <p:cNvSpPr/>
          <p:nvPr/>
        </p:nvSpPr>
        <p:spPr>
          <a:xfrm>
            <a:off x="3150322" y="4359720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5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96006-8091-6EE9-CF3C-126CCA2CFFFD}"/>
              </a:ext>
            </a:extLst>
          </p:cNvPr>
          <p:cNvSpPr txBox="1"/>
          <p:nvPr/>
        </p:nvSpPr>
        <p:spPr>
          <a:xfrm>
            <a:off x="3340492" y="3330747"/>
            <a:ext cx="1084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20510C-67E5-3202-2FDB-BEA43CBB520B}"/>
              </a:ext>
            </a:extLst>
          </p:cNvPr>
          <p:cNvSpPr/>
          <p:nvPr/>
        </p:nvSpPr>
        <p:spPr>
          <a:xfrm>
            <a:off x="3129821" y="5593188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사이드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70F39B-7331-EAE9-3C85-110C447D423A}"/>
              </a:ext>
            </a:extLst>
          </p:cNvPr>
          <p:cNvSpPr/>
          <p:nvPr/>
        </p:nvSpPr>
        <p:spPr>
          <a:xfrm>
            <a:off x="3124195" y="2190354"/>
            <a:ext cx="1482631" cy="31111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월 </a:t>
            </a:r>
            <a:r>
              <a:rPr lang="ko-KR" altLang="en-US" sz="1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드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4</a:t>
            </a:r>
            <a:endParaRPr lang="ko-KR" altLang="en-US" sz="1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B9235B4-BA7E-0D2C-736B-ED6C9F12EB7B}"/>
              </a:ext>
            </a:extLst>
          </p:cNvPr>
          <p:cNvCxnSpPr>
            <a:cxnSpLocks/>
          </p:cNvCxnSpPr>
          <p:nvPr/>
        </p:nvCxnSpPr>
        <p:spPr>
          <a:xfrm>
            <a:off x="4963878" y="4092527"/>
            <a:ext cx="107536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7928F3-72B2-B27A-FF7E-4B7960348FBE}"/>
              </a:ext>
            </a:extLst>
          </p:cNvPr>
          <p:cNvSpPr/>
          <p:nvPr/>
        </p:nvSpPr>
        <p:spPr>
          <a:xfrm>
            <a:off x="5396669" y="3774661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월드 </a:t>
            </a:r>
            <a:r>
              <a:rPr lang="en-US" altLang="ko-KR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5 </a:t>
            </a:r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진입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C367F1-1E60-E33E-4E3A-9DF9C338CFE5}"/>
              </a:ext>
            </a:extLst>
          </p:cNvPr>
          <p:cNvSpPr/>
          <p:nvPr/>
        </p:nvSpPr>
        <p:spPr>
          <a:xfrm>
            <a:off x="7316764" y="2397535"/>
            <a:ext cx="2246442" cy="29522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A55994-3A7C-46A6-B1A3-4EE7D9D47FFD}"/>
              </a:ext>
            </a:extLst>
          </p:cNvPr>
          <p:cNvSpPr/>
          <p:nvPr/>
        </p:nvSpPr>
        <p:spPr>
          <a:xfrm>
            <a:off x="7740941" y="2830674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1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D6571C-EDB4-19FC-5BC4-6FE79FFB221E}"/>
              </a:ext>
            </a:extLst>
          </p:cNvPr>
          <p:cNvSpPr/>
          <p:nvPr/>
        </p:nvSpPr>
        <p:spPr>
          <a:xfrm>
            <a:off x="7749650" y="4417915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7</a:t>
            </a:r>
            <a:endParaRPr lang="ko-KR" altLang="en-US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10DF76-31C1-E76B-8110-70EC428AED44}"/>
              </a:ext>
            </a:extLst>
          </p:cNvPr>
          <p:cNvSpPr txBox="1"/>
          <p:nvPr/>
        </p:nvSpPr>
        <p:spPr>
          <a:xfrm>
            <a:off x="7939820" y="3388942"/>
            <a:ext cx="1084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96F658-BAB3-3382-E253-1C968535A357}"/>
              </a:ext>
            </a:extLst>
          </p:cNvPr>
          <p:cNvSpPr/>
          <p:nvPr/>
        </p:nvSpPr>
        <p:spPr>
          <a:xfrm>
            <a:off x="7723523" y="2248549"/>
            <a:ext cx="1482631" cy="31111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월 </a:t>
            </a:r>
            <a:r>
              <a:rPr lang="ko-KR" altLang="en-US" sz="1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드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5</a:t>
            </a:r>
            <a:endParaRPr lang="ko-KR" altLang="en-US" sz="1400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7F2AC9-41EC-C998-7866-5C541B153607}"/>
              </a:ext>
            </a:extLst>
          </p:cNvPr>
          <p:cNvSpPr/>
          <p:nvPr/>
        </p:nvSpPr>
        <p:spPr>
          <a:xfrm>
            <a:off x="9899584" y="3758838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초보 구간 </a:t>
            </a:r>
            <a:endParaRPr lang="en-US" altLang="ko-KR" sz="1600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탈출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CFC4B29-50E2-6046-CF1A-946142049CA1}"/>
              </a:ext>
            </a:extLst>
          </p:cNvPr>
          <p:cNvSpPr/>
          <p:nvPr/>
        </p:nvSpPr>
        <p:spPr>
          <a:xfrm>
            <a:off x="7759629" y="5590147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사이드 </a:t>
            </a:r>
            <a:endParaRPr lang="en-US" altLang="ko-KR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스테이지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749EFA7-AFEB-21A4-9056-E39E7D66607C}"/>
              </a:ext>
            </a:extLst>
          </p:cNvPr>
          <p:cNvCxnSpPr>
            <a:cxnSpLocks/>
          </p:cNvCxnSpPr>
          <p:nvPr/>
        </p:nvCxnSpPr>
        <p:spPr>
          <a:xfrm flipV="1">
            <a:off x="9573804" y="4072283"/>
            <a:ext cx="31982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06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D89ED1-2D30-4331-BBAB-018A55DD75E5}"/>
              </a:ext>
            </a:extLst>
          </p:cNvPr>
          <p:cNvSpPr txBox="1"/>
          <p:nvPr/>
        </p:nvSpPr>
        <p:spPr>
          <a:xfrm>
            <a:off x="493247" y="2559485"/>
            <a:ext cx="10762488" cy="430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 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시작 시점의 유저의 상황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파티에 편성되는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명의 모든 캐릭터는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45lv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 각성 기능을 통한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개인 특성과 파티 강화 특성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각성으로 오픈이 돼있다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콜로세움이 오픈 되어 실버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골드티어까지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승급하는데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성공했지만 캐릭터의 레벨이 부족하여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추가적인 스토리 진행을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원한다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유저가 겪는 경험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월드 진행에 따라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게임 진행의 난이도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도 꾸준히 오른다</a:t>
            </a:r>
            <a:endParaRPr lang="en-US" altLang="ko-KR" sz="12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육성 방법으로 캐릭터의 등급을 올릴 수 있는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진화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＂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기능을 이용하게 되고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이는 균열이나 재화 교환 방식으로 해당 기능의 재화를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모을 수 있다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꾸준히 캐릭터의 스펙을 강화하기 위해 일일 재화 던전을 돌아야 하며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 때문에 스토리 진행이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이전 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구간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에 비해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많이 더뎌 진다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해당 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가 종료되는 시점에 플레이어가 얻을 수 있는 경험</a:t>
            </a:r>
            <a:endParaRPr lang="en-US" altLang="ko-KR" sz="1400" dirty="0">
              <a:solidFill>
                <a:schemeClr val="bg1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해당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를 돌파하기 위한 캐릭터의 육성 방식을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완전히 터득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하여 새로운 캐릭터를 수집하여 다시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육성할 때의 노하우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 생긴다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이때 유저의 캐릭터 풀은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유니크 영웅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(+ 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전용무기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+ </a:t>
            </a:r>
            <a:r>
              <a:rPr lang="ko-KR" altLang="en-US" sz="12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개인의 경험을 통한 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영웅 </a:t>
            </a:r>
            <a:r>
              <a:rPr lang="en-US" altLang="ko-KR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 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모두 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45lv + 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각성 노드 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7</a:t>
            </a:r>
            <a:r>
              <a:rPr lang="ko-KR" altLang="en-US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 해방</a:t>
            </a:r>
            <a:r>
              <a:rPr lang="en-US" altLang="ko-KR" sz="1000" dirty="0">
                <a:solidFill>
                  <a:srgbClr val="FFC000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ko-KR" altLang="en-US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C875BF-D9DC-B1E2-89EB-769D0BA86CB5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A6D759-9141-F1C7-897B-387610BB6CF7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초보의 무덤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F9A96-1542-7426-BED9-29A6360307B2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게임 진행 장벽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8C2C1E-0012-EE75-4F1A-1D4C338D079F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초보유저 탈출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8232DA4-7EFD-7F9E-C539-8283825D6F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3210" y="377776"/>
            <a:ext cx="7525663" cy="1200511"/>
            <a:chOff x="243210" y="377776"/>
            <a:chExt cx="7525663" cy="120051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B3C68D-273A-C019-324C-7398536A0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92726" y="931956"/>
              <a:ext cx="6776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콜로세움 오픈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~ 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월드 </a:t>
              </a:r>
              <a:r>
                <a:rPr lang="en-US" altLang="ko-KR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5 </a:t>
              </a:r>
              <a:r>
                <a:rPr lang="ko-KR" altLang="en-US" sz="3600" dirty="0">
                  <a:solidFill>
                    <a:schemeClr val="bg2">
                      <a:alpha val="70000"/>
                    </a:schemeClr>
                  </a:solidFill>
                  <a:latin typeface="Leferi Base Type Bold" panose="020B0803000000000000" pitchFamily="50" charset="-127"/>
                  <a:ea typeface="Leferi Base Type Bold" panose="020B0803000000000000" pitchFamily="50" charset="-127"/>
                </a:rPr>
                <a:t>클리어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A6CA73-94AC-A3FE-5E26-ACC354B1D03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3210" y="377776"/>
              <a:ext cx="28381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5</a:t>
              </a:r>
              <a:r>
                <a:rPr lang="ko-KR" altLang="en-US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차 </a:t>
              </a:r>
              <a:r>
                <a:rPr lang="en-US" altLang="ko-KR" sz="4200" spc="6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PLC</a:t>
              </a:r>
              <a:r>
                <a:rPr lang="ko-KR" altLang="en-US" sz="4200" dirty="0">
                  <a:solidFill>
                    <a:srgbClr val="FFBA0E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436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E45E2-4C9B-04EA-1F15-701C5A5CFB64}"/>
              </a:ext>
            </a:extLst>
          </p:cNvPr>
          <p:cNvSpPr txBox="1"/>
          <p:nvPr/>
        </p:nvSpPr>
        <p:spPr>
          <a:xfrm>
            <a:off x="751115" y="2552700"/>
            <a:ext cx="439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600" dirty="0">
                <a:ln>
                  <a:solidFill>
                    <a:schemeClr val="bg1"/>
                  </a:solidFill>
                </a:ln>
                <a:solidFill>
                  <a:srgbClr val="F2AD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03</a:t>
            </a:r>
            <a:endParaRPr lang="ko-KR" altLang="en-US" sz="25600" dirty="0">
              <a:ln>
                <a:solidFill>
                  <a:schemeClr val="bg1"/>
                </a:solidFill>
              </a:ln>
              <a:solidFill>
                <a:srgbClr val="F2AD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0F037-A889-D48E-658F-7658FAE6487C}"/>
              </a:ext>
            </a:extLst>
          </p:cNvPr>
          <p:cNvSpPr txBox="1"/>
          <p:nvPr/>
        </p:nvSpPr>
        <p:spPr>
          <a:xfrm>
            <a:off x="8208737" y="1317625"/>
            <a:ext cx="638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부정적인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C3081-C221-6A75-1EC8-159AE5443E3A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2E58CC-DCFB-9BB6-61C6-FBA366A727D7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배지 9">
              <a:extLst>
                <a:ext uri="{FF2B5EF4-FFF2-40B4-BE49-F238E27FC236}">
                  <a16:creationId xmlns:a16="http://schemas.microsoft.com/office/drawing/2014/main" id="{BD04D850-EA13-C769-E14A-FDAEDB53EB42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699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E5982DA-534E-D30C-3C88-5C8202AF659C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E2BC21-F3BD-6BC4-D278-1AD99CA1B1A8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33C86FBF-326A-54C1-4FA8-4A0C16258A50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2F9F1E-71B5-4065-1CF2-9035358D05CA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rgbClr val="4F4033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69ED04-9361-DB71-5CAD-AFB5C3CD1866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8178DD7-BD68-2609-7222-D3AC97EBB1F8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12F2B0-4ECD-4848-0897-86D9464ACE2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780BABF-C2BE-8B6E-539F-F7B63AF19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CEFCAD-83BD-739C-D682-75FA5FDBA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C795CC-260E-6931-7EA8-101282F1D876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956351E-CC83-EE54-08AC-BE2920F09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4AFD82F-D9A3-FF68-D7B0-064E8CD5F97A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29564E-25FC-C1FF-2A2D-134791D39BD4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2EBF87-CA17-7EB9-BA8B-2C1838E4B8A6}"/>
              </a:ext>
            </a:extLst>
          </p:cNvPr>
          <p:cNvSpPr txBox="1"/>
          <p:nvPr/>
        </p:nvSpPr>
        <p:spPr>
          <a:xfrm>
            <a:off x="1168959" y="529954"/>
            <a:ext cx="2711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부정적인 경험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7B456-E010-8145-F936-84CDD5417C24}"/>
              </a:ext>
            </a:extLst>
          </p:cNvPr>
          <p:cNvSpPr txBox="1"/>
          <p:nvPr/>
        </p:nvSpPr>
        <p:spPr>
          <a:xfrm>
            <a:off x="1714500" y="2724150"/>
            <a:ext cx="280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5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차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전후로 스토리 뿐만 아니라 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EA2260-E92C-C351-47FC-B8DD6DB94D23}"/>
              </a:ext>
            </a:extLst>
          </p:cNvPr>
          <p:cNvSpPr/>
          <p:nvPr/>
        </p:nvSpPr>
        <p:spPr>
          <a:xfrm>
            <a:off x="964146" y="2451031"/>
            <a:ext cx="4927041" cy="3119335"/>
          </a:xfrm>
          <a:prstGeom prst="rect">
            <a:avLst/>
          </a:prstGeom>
          <a:solidFill>
            <a:schemeClr val="bg1"/>
          </a:solidFill>
          <a:ln w="22225">
            <a:solidFill>
              <a:srgbClr val="F2A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E9901D-9757-D7D0-8D7E-70ED20A047FD}"/>
              </a:ext>
            </a:extLst>
          </p:cNvPr>
          <p:cNvSpPr/>
          <p:nvPr/>
        </p:nvSpPr>
        <p:spPr>
          <a:xfrm>
            <a:off x="6398373" y="2451032"/>
            <a:ext cx="4927041" cy="3119334"/>
          </a:xfrm>
          <a:prstGeom prst="rect">
            <a:avLst/>
          </a:prstGeom>
          <a:solidFill>
            <a:schemeClr val="bg1"/>
          </a:solidFill>
          <a:ln w="22225">
            <a:solidFill>
              <a:srgbClr val="F2A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C11F2-FC0E-6DC5-05AB-59FBED5B8CF2}"/>
              </a:ext>
            </a:extLst>
          </p:cNvPr>
          <p:cNvSpPr txBox="1"/>
          <p:nvPr/>
        </p:nvSpPr>
        <p:spPr>
          <a:xfrm>
            <a:off x="2390191" y="364552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급격한 적의 성장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67BC0-5965-620A-C56F-4514915FC380}"/>
              </a:ext>
            </a:extLst>
          </p:cNvPr>
          <p:cNvSpPr txBox="1"/>
          <p:nvPr/>
        </p:nvSpPr>
        <p:spPr>
          <a:xfrm>
            <a:off x="7820025" y="364552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육성 재화 부족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383CCB-F1E4-B049-1F2E-E8D4DC396F8F}"/>
              </a:ext>
            </a:extLst>
          </p:cNvPr>
          <p:cNvSpPr txBox="1"/>
          <p:nvPr/>
        </p:nvSpPr>
        <p:spPr>
          <a:xfrm>
            <a:off x="1066682" y="4010698"/>
            <a:ext cx="4742518" cy="145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5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차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전후로 몬스터의 스펙이 급격하게 높아지며 지금까지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수집해온 캐릭터만으로는 클리어가 힘들다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명확한 한계점이 존재하며 성장을 하기 위한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과금 장벽에 부담을 느껴지기 시작한다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높은 천장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컨텐츠로 받을 수 있는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input </a:t>
            </a:r>
            <a:r>
              <a:rPr lang="ko-KR" altLang="en-US" sz="12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재화량의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제한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9C9A8-AFCA-DC62-DC3E-54949BC43C00}"/>
              </a:ext>
            </a:extLst>
          </p:cNvPr>
          <p:cNvSpPr txBox="1"/>
          <p:nvPr/>
        </p:nvSpPr>
        <p:spPr>
          <a:xfrm>
            <a:off x="6507743" y="4010698"/>
            <a:ext cx="4731921" cy="145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강화 요소인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”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진화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＂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에는 많은 양의 성장 재화를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필요로 하지만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이를 수급하기 위한 던전들은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하루 입장 제한이 있다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이로 인해 성장의 속도가 무뎌 지게 되고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가테만의 다양한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 진입에 큰 어려움을 겪게 된다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563CD1F-BA2F-D2A7-F658-C8EEB8CF9E88}"/>
              </a:ext>
            </a:extLst>
          </p:cNvPr>
          <p:cNvSpPr/>
          <p:nvPr/>
        </p:nvSpPr>
        <p:spPr>
          <a:xfrm>
            <a:off x="2975131" y="2625035"/>
            <a:ext cx="905070" cy="905070"/>
          </a:xfrm>
          <a:prstGeom prst="ellipse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ED84FF2-BF19-3708-5B3A-5E7B6697C5CB}"/>
              </a:ext>
            </a:extLst>
          </p:cNvPr>
          <p:cNvSpPr/>
          <p:nvPr/>
        </p:nvSpPr>
        <p:spPr>
          <a:xfrm>
            <a:off x="8416449" y="2625208"/>
            <a:ext cx="905070" cy="905070"/>
          </a:xfrm>
          <a:prstGeom prst="ellipse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열린 포장 상자 윤곽선">
            <a:extLst>
              <a:ext uri="{FF2B5EF4-FFF2-40B4-BE49-F238E27FC236}">
                <a16:creationId xmlns:a16="http://schemas.microsoft.com/office/drawing/2014/main" id="{F77527E9-F9DD-ADEE-1E52-65A97B23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45" y="2724150"/>
            <a:ext cx="706295" cy="706295"/>
          </a:xfrm>
          <a:prstGeom prst="rect">
            <a:avLst/>
          </a:prstGeom>
        </p:spPr>
      </p:pic>
      <p:pic>
        <p:nvPicPr>
          <p:cNvPr id="38" name="그래픽 37" descr="선형 그래프 윤곽선">
            <a:extLst>
              <a:ext uri="{FF2B5EF4-FFF2-40B4-BE49-F238E27FC236}">
                <a16:creationId xmlns:a16="http://schemas.microsoft.com/office/drawing/2014/main" id="{A9C8DB31-82EA-EF8E-0FD4-C37E4F0AD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0739" y="2761473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E5982DA-534E-D30C-3C88-5C8202AF659C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5E2BC21-F3BD-6BC4-D278-1AD99CA1B1A8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33C86FBF-326A-54C1-4FA8-4A0C16258A50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2F9F1E-71B5-4065-1CF2-9035358D05CA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rgbClr val="4F4033"/>
          </a:solidFill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369ED04-9361-DB71-5CAD-AFB5C3CD1866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8178DD7-BD68-2609-7222-D3AC97EBB1F8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C12F2B0-4ECD-4848-0897-86D9464ACE2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780BABF-C2BE-8B6E-539F-F7B63AF19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6CEFCAD-83BD-739C-D682-75FA5FDBA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8C795CC-260E-6931-7EA8-101282F1D876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956351E-CC83-EE54-08AC-BE2920F09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4AFD82F-D9A3-FF68-D7B0-064E8CD5F97A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29564E-25FC-C1FF-2A2D-134791D39BD4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02EBF87-CA17-7EB9-BA8B-2C1838E4B8A6}"/>
              </a:ext>
            </a:extLst>
          </p:cNvPr>
          <p:cNvSpPr txBox="1"/>
          <p:nvPr/>
        </p:nvSpPr>
        <p:spPr>
          <a:xfrm>
            <a:off x="1168959" y="529954"/>
            <a:ext cx="2711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부정적인 경험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7B456-E010-8145-F936-84CDD5417C24}"/>
              </a:ext>
            </a:extLst>
          </p:cNvPr>
          <p:cNvSpPr txBox="1"/>
          <p:nvPr/>
        </p:nvSpPr>
        <p:spPr>
          <a:xfrm>
            <a:off x="1714500" y="2724150"/>
            <a:ext cx="280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5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차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전후로 스토리 뿐만 아니라 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EA2260-E92C-C351-47FC-B8DD6DB94D23}"/>
              </a:ext>
            </a:extLst>
          </p:cNvPr>
          <p:cNvSpPr/>
          <p:nvPr/>
        </p:nvSpPr>
        <p:spPr>
          <a:xfrm>
            <a:off x="964146" y="2451031"/>
            <a:ext cx="4927041" cy="3119335"/>
          </a:xfrm>
          <a:prstGeom prst="rect">
            <a:avLst/>
          </a:prstGeom>
          <a:solidFill>
            <a:schemeClr val="bg1"/>
          </a:solidFill>
          <a:ln w="22225">
            <a:solidFill>
              <a:srgbClr val="F2A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E9901D-9757-D7D0-8D7E-70ED20A047FD}"/>
              </a:ext>
            </a:extLst>
          </p:cNvPr>
          <p:cNvSpPr/>
          <p:nvPr/>
        </p:nvSpPr>
        <p:spPr>
          <a:xfrm>
            <a:off x="6398373" y="2451032"/>
            <a:ext cx="4927041" cy="3119334"/>
          </a:xfrm>
          <a:prstGeom prst="rect">
            <a:avLst/>
          </a:prstGeom>
          <a:solidFill>
            <a:schemeClr val="bg1"/>
          </a:solidFill>
          <a:ln w="22225">
            <a:solidFill>
              <a:srgbClr val="F2A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3C11F2-FC0E-6DC5-05AB-59FBED5B8CF2}"/>
              </a:ext>
            </a:extLst>
          </p:cNvPr>
          <p:cNvSpPr txBox="1"/>
          <p:nvPr/>
        </p:nvSpPr>
        <p:spPr>
          <a:xfrm>
            <a:off x="2390191" y="364552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급격한 적의 성장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167BC0-5965-620A-C56F-4514915FC380}"/>
              </a:ext>
            </a:extLst>
          </p:cNvPr>
          <p:cNvSpPr txBox="1"/>
          <p:nvPr/>
        </p:nvSpPr>
        <p:spPr>
          <a:xfrm>
            <a:off x="7820025" y="3645525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육성 재화 부족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383CCB-F1E4-B049-1F2E-E8D4DC396F8F}"/>
              </a:ext>
            </a:extLst>
          </p:cNvPr>
          <p:cNvSpPr txBox="1"/>
          <p:nvPr/>
        </p:nvSpPr>
        <p:spPr>
          <a:xfrm>
            <a:off x="1066682" y="4010698"/>
            <a:ext cx="4742518" cy="145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5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차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PLC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전후로 몬스터의 스펙이 급격하게 높아지며 지금까지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수집해온 캐릭터만으로는 클리어가 힘들다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명확한 한계점이 존재하며 성장을 하기 위한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과금 장벽에 부담을 느껴지기 시작한다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높은 천장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컨텐츠로 받을 수 있는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input </a:t>
            </a:r>
            <a:r>
              <a:rPr lang="ko-KR" altLang="en-US" sz="12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재화량의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제한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69C9A8-AFCA-DC62-DC3E-54949BC43C00}"/>
              </a:ext>
            </a:extLst>
          </p:cNvPr>
          <p:cNvSpPr txBox="1"/>
          <p:nvPr/>
        </p:nvSpPr>
        <p:spPr>
          <a:xfrm>
            <a:off x="6507743" y="4010698"/>
            <a:ext cx="4731921" cy="145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캐릭터의 강화 요소인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”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 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“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진화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＂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에는 많은 양의 성장 재화를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필요로 하지만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이를 수급하기 위한 던전들은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하루 입장 제한이 있다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이로 인해 성장의 속도가 무뎌 지게 되고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가테만의 다양한 </a:t>
            </a:r>
            <a:b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컨텐츠 진입에 큰 어려움을 겪게 된다</a:t>
            </a:r>
            <a:r>
              <a:rPr lang="en-US" altLang="ko-KR" sz="12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</a:t>
            </a:r>
            <a:endParaRPr lang="ko-KR" altLang="en-US" sz="1200" dirty="0"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563CD1F-BA2F-D2A7-F658-C8EEB8CF9E88}"/>
              </a:ext>
            </a:extLst>
          </p:cNvPr>
          <p:cNvSpPr/>
          <p:nvPr/>
        </p:nvSpPr>
        <p:spPr>
          <a:xfrm>
            <a:off x="2975131" y="2625035"/>
            <a:ext cx="905070" cy="905070"/>
          </a:xfrm>
          <a:prstGeom prst="ellipse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ED84FF2-BF19-3708-5B3A-5E7B6697C5CB}"/>
              </a:ext>
            </a:extLst>
          </p:cNvPr>
          <p:cNvSpPr/>
          <p:nvPr/>
        </p:nvSpPr>
        <p:spPr>
          <a:xfrm>
            <a:off x="8416449" y="2625208"/>
            <a:ext cx="905070" cy="905070"/>
          </a:xfrm>
          <a:prstGeom prst="ellipse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래픽 35" descr="열린 포장 상자 윤곽선">
            <a:extLst>
              <a:ext uri="{FF2B5EF4-FFF2-40B4-BE49-F238E27FC236}">
                <a16:creationId xmlns:a16="http://schemas.microsoft.com/office/drawing/2014/main" id="{F77527E9-F9DD-ADEE-1E52-65A97B23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745" y="2724150"/>
            <a:ext cx="706295" cy="706295"/>
          </a:xfrm>
          <a:prstGeom prst="rect">
            <a:avLst/>
          </a:prstGeom>
        </p:spPr>
      </p:pic>
      <p:pic>
        <p:nvPicPr>
          <p:cNvPr id="38" name="그래픽 37" descr="선형 그래프 윤곽선">
            <a:extLst>
              <a:ext uri="{FF2B5EF4-FFF2-40B4-BE49-F238E27FC236}">
                <a16:creationId xmlns:a16="http://schemas.microsoft.com/office/drawing/2014/main" id="{A9C8DB31-82EA-EF8E-0FD4-C37E4F0AD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0739" y="2761473"/>
            <a:ext cx="684000" cy="684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D9BB83-159A-EB00-54EB-01290B925BB5}"/>
              </a:ext>
            </a:extLst>
          </p:cNvPr>
          <p:cNvSpPr/>
          <p:nvPr/>
        </p:nvSpPr>
        <p:spPr>
          <a:xfrm>
            <a:off x="-133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F5AA09-52BB-B1EC-639D-1CA9605CA669}"/>
              </a:ext>
            </a:extLst>
          </p:cNvPr>
          <p:cNvSpPr txBox="1"/>
          <p:nvPr/>
        </p:nvSpPr>
        <p:spPr>
          <a:xfrm>
            <a:off x="2314582" y="2600797"/>
            <a:ext cx="7566349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이러한 부정적인 경험들이 지속 되면</a:t>
            </a:r>
            <a:r>
              <a:rPr lang="en-US" altLang="ko-KR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결과적으로 유저의 이탈을 초래할 수 있다</a:t>
            </a:r>
            <a:r>
              <a:rPr lang="en-US" altLang="ko-KR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이에 대한 방안은 없을까</a:t>
            </a:r>
            <a:r>
              <a:rPr lang="en-US" altLang="ko-KR" sz="2200" dirty="0">
                <a:solidFill>
                  <a:schemeClr val="bg1"/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?</a:t>
            </a:r>
            <a:endParaRPr lang="ko-KR" altLang="en-US" sz="2200" dirty="0">
              <a:solidFill>
                <a:schemeClr val="bg1"/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829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3600450" y="1539401"/>
            <a:ext cx="5218697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캐릭터 및 장비 소환 재화</a:t>
            </a:r>
          </a:p>
        </p:txBody>
      </p:sp>
      <p:pic>
        <p:nvPicPr>
          <p:cNvPr id="22" name="그래픽 21" descr="게임 컨트롤러">
            <a:extLst>
              <a:ext uri="{FF2B5EF4-FFF2-40B4-BE49-F238E27FC236}">
                <a16:creationId xmlns:a16="http://schemas.microsoft.com/office/drawing/2014/main" id="{E00B1F1E-3015-4376-A4C9-071E25DC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7864" y="2280208"/>
            <a:ext cx="914400" cy="9144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647089-3549-420E-93DD-8902E5277D77}"/>
              </a:ext>
            </a:extLst>
          </p:cNvPr>
          <p:cNvGrpSpPr/>
          <p:nvPr/>
        </p:nvGrpSpPr>
        <p:grpSpPr>
          <a:xfrm>
            <a:off x="712103" y="3263464"/>
            <a:ext cx="2422181" cy="2926899"/>
            <a:chOff x="660720" y="2994390"/>
            <a:chExt cx="2422181" cy="29268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023E748-BED5-46B3-A6AB-1E4AF3DB2CFF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9FBBB66-46DA-422C-AF10-C48F7DFD5580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젬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4E2BD8-C666-4F43-B897-B681CEA73770}"/>
              </a:ext>
            </a:extLst>
          </p:cNvPr>
          <p:cNvGrpSpPr/>
          <p:nvPr/>
        </p:nvGrpSpPr>
        <p:grpSpPr>
          <a:xfrm>
            <a:off x="6275845" y="3267380"/>
            <a:ext cx="2422181" cy="2926899"/>
            <a:chOff x="660720" y="2994390"/>
            <a:chExt cx="2422181" cy="292689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2ECDD56-9DFF-4948-B3E4-68EA5533C5F3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C8AE961-BA4C-4FC1-81CA-687C133887F2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마일리지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D94989-A605-47A6-BF37-A70C84626439}"/>
              </a:ext>
            </a:extLst>
          </p:cNvPr>
          <p:cNvGrpSpPr/>
          <p:nvPr/>
        </p:nvGrpSpPr>
        <p:grpSpPr>
          <a:xfrm>
            <a:off x="9057716" y="3259548"/>
            <a:ext cx="2422181" cy="2926899"/>
            <a:chOff x="660720" y="2994390"/>
            <a:chExt cx="2422181" cy="29268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3F07B86-A61A-4377-BF72-22AC4D4F6259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A6656CA-EA2C-418B-8A74-28FEE0FB6D25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매직 메탈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DDDC89-9394-4C55-95B8-600D98618BE8}"/>
              </a:ext>
            </a:extLst>
          </p:cNvPr>
          <p:cNvGrpSpPr/>
          <p:nvPr/>
        </p:nvGrpSpPr>
        <p:grpSpPr>
          <a:xfrm>
            <a:off x="3493974" y="3271297"/>
            <a:ext cx="2422181" cy="2926899"/>
            <a:chOff x="660720" y="2994390"/>
            <a:chExt cx="2422181" cy="292689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8C18657-C501-4F1D-9DA4-C25404B81239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F74A887-38A0-481D-AEB0-7CF35B896093}"/>
                </a:ext>
              </a:extLst>
            </p:cNvPr>
            <p:cNvSpPr/>
            <p:nvPr/>
          </p:nvSpPr>
          <p:spPr>
            <a:xfrm>
              <a:off x="1041418" y="2994390"/>
              <a:ext cx="1660786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소환 컨트롤러</a:t>
              </a:r>
            </a:p>
          </p:txBody>
        </p:sp>
      </p:grpSp>
      <p:pic>
        <p:nvPicPr>
          <p:cNvPr id="52" name="그래픽 51" descr="다이아몬드형 윤곽선">
            <a:extLst>
              <a:ext uri="{FF2B5EF4-FFF2-40B4-BE49-F238E27FC236}">
                <a16:creationId xmlns:a16="http://schemas.microsoft.com/office/drawing/2014/main" id="{7D4A3E0D-C249-4E93-81C6-82606F01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331" y="2308325"/>
            <a:ext cx="858167" cy="858167"/>
          </a:xfrm>
          <a:prstGeom prst="rect">
            <a:avLst/>
          </a:prstGeom>
        </p:spPr>
      </p:pic>
      <p:pic>
        <p:nvPicPr>
          <p:cNvPr id="53" name="그래픽 52" descr="티켓 윤곽선">
            <a:extLst>
              <a:ext uri="{FF2B5EF4-FFF2-40B4-BE49-F238E27FC236}">
                <a16:creationId xmlns:a16="http://schemas.microsoft.com/office/drawing/2014/main" id="{77A53AE1-4886-4EE1-87C3-5375EA74F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9735" y="2280208"/>
            <a:ext cx="914400" cy="914400"/>
          </a:xfrm>
          <a:prstGeom prst="rect">
            <a:avLst/>
          </a:prstGeom>
        </p:spPr>
      </p:pic>
      <p:pic>
        <p:nvPicPr>
          <p:cNvPr id="54" name="그래픽 53" descr="크리스탈 윤곽선">
            <a:extLst>
              <a:ext uri="{FF2B5EF4-FFF2-40B4-BE49-F238E27FC236}">
                <a16:creationId xmlns:a16="http://schemas.microsoft.com/office/drawing/2014/main" id="{A7661DEB-1B19-4878-BD3E-D7F18F6914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11606" y="2280208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재화 소개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9090489-FEE9-4326-A762-FA4C298C6377}"/>
              </a:ext>
            </a:extLst>
          </p:cNvPr>
          <p:cNvGrpSpPr/>
          <p:nvPr/>
        </p:nvGrpSpPr>
        <p:grpSpPr>
          <a:xfrm>
            <a:off x="805770" y="3878373"/>
            <a:ext cx="2234846" cy="2208823"/>
            <a:chOff x="805770" y="3800718"/>
            <a:chExt cx="2234846" cy="220882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8A9E16-D5FC-496C-830E-67C69EDEAAE7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68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 및 장비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행동재화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, 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코스튬 교환 등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개당 약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원의 가치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2,700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C290E1-AD39-4F39-BD4E-074B45E28900}"/>
                </a:ext>
              </a:extLst>
            </p:cNvPr>
            <p:cNvSpPr/>
            <p:nvPr/>
          </p:nvSpPr>
          <p:spPr>
            <a:xfrm>
              <a:off x="1398049" y="3800718"/>
              <a:ext cx="1050288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유료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8A6D698-6F2A-493E-93A6-741F6D9EBFCA}"/>
              </a:ext>
            </a:extLst>
          </p:cNvPr>
          <p:cNvGrpSpPr/>
          <p:nvPr/>
        </p:nvGrpSpPr>
        <p:grpSpPr>
          <a:xfrm>
            <a:off x="3587641" y="3886206"/>
            <a:ext cx="2234846" cy="1885658"/>
            <a:chOff x="805770" y="3800718"/>
            <a:chExt cx="2234846" cy="188565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DDFCE0-E5E8-495B-A6C1-BC8CE0231930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357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 및 장비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젬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대신 소모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82CC4D-419C-4B1E-888D-EB774A558A54}"/>
                </a:ext>
              </a:extLst>
            </p:cNvPr>
            <p:cNvSpPr/>
            <p:nvPr/>
          </p:nvSpPr>
          <p:spPr>
            <a:xfrm>
              <a:off x="1167220" y="3800718"/>
              <a:ext cx="1511952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소환 전용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28BCF2-5F6A-42C1-8538-43E3B534D4D8}"/>
              </a:ext>
            </a:extLst>
          </p:cNvPr>
          <p:cNvGrpSpPr/>
          <p:nvPr/>
        </p:nvGrpSpPr>
        <p:grpSpPr>
          <a:xfrm>
            <a:off x="6366019" y="3886206"/>
            <a:ext cx="2234846" cy="1885658"/>
            <a:chOff x="805770" y="3800718"/>
            <a:chExt cx="2234846" cy="18856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9B0B89-0CEE-412D-A8F8-D544080C988D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357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원하는 캐릭터 및 장비로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획득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300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69A75C-5DC9-4985-81F0-77634B506B89}"/>
                </a:ext>
              </a:extLst>
            </p:cNvPr>
            <p:cNvSpPr/>
            <p:nvPr/>
          </p:nvSpPr>
          <p:spPr>
            <a:xfrm>
              <a:off x="1329128" y="3800718"/>
              <a:ext cx="1188147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‘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천장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’ 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F010B7-D4FD-43CC-8DF7-DC448080F546}"/>
              </a:ext>
            </a:extLst>
          </p:cNvPr>
          <p:cNvGrpSpPr/>
          <p:nvPr/>
        </p:nvGrpSpPr>
        <p:grpSpPr>
          <a:xfrm>
            <a:off x="9151384" y="3886206"/>
            <a:ext cx="2234846" cy="1885658"/>
            <a:chOff x="805770" y="3800718"/>
            <a:chExt cx="2234846" cy="188565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864B9FD-D1DE-4C9B-9311-1A42DCFFA69B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357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랜덤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장비로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장비 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획득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100~900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2F862E-F15B-4AD4-8345-C133413D59DD}"/>
                </a:ext>
              </a:extLst>
            </p:cNvPr>
            <p:cNvSpPr/>
            <p:nvPr/>
          </p:nvSpPr>
          <p:spPr>
            <a:xfrm>
              <a:off x="1167228" y="3800718"/>
              <a:ext cx="1511952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장비 획득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4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FCCA5F-CF90-45FE-A2FA-3685AA34A8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0"/>
            <a:ext cx="6095979" cy="6858000"/>
          </a:xfrm>
          <a:prstGeom prst="rect">
            <a:avLst/>
          </a:prstGeom>
          <a:solidFill>
            <a:srgbClr val="F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17C05FE-15EC-446D-B446-CDD496396C5F}"/>
              </a:ext>
            </a:extLst>
          </p:cNvPr>
          <p:cNvCxnSpPr>
            <a:cxnSpLocks/>
          </p:cNvCxnSpPr>
          <p:nvPr/>
        </p:nvCxnSpPr>
        <p:spPr>
          <a:xfrm>
            <a:off x="6096000" y="1402940"/>
            <a:ext cx="0" cy="5095060"/>
          </a:xfrm>
          <a:prstGeom prst="line">
            <a:avLst/>
          </a:prstGeom>
          <a:ln w="1905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12C75D-A9D3-4B7C-BBF6-8C34CF59C725}"/>
              </a:ext>
            </a:extLst>
          </p:cNvPr>
          <p:cNvSpPr txBox="1"/>
          <p:nvPr/>
        </p:nvSpPr>
        <p:spPr>
          <a:xfrm>
            <a:off x="452487" y="3429000"/>
            <a:ext cx="3073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문서의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C0FE8-3F30-4599-AAD7-AA6111AA52FD}"/>
              </a:ext>
            </a:extLst>
          </p:cNvPr>
          <p:cNvSpPr txBox="1"/>
          <p:nvPr/>
        </p:nvSpPr>
        <p:spPr>
          <a:xfrm>
            <a:off x="452486" y="4164042"/>
            <a:ext cx="5253873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가디언 </a:t>
            </a:r>
            <a:r>
              <a:rPr lang="ko-KR" altLang="en-US" sz="1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테일즈를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처음 플레이하는 유저들의 </a:t>
            </a:r>
            <a:b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초반 구간 동선을 분석 후 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PLC</a:t>
            </a: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구간을 정의하고</a:t>
            </a:r>
            <a:b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특정 구간에서 발생하는 부정적 경험을 파악한다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이를 바탕으로 부정적 경험을 해소하기 위한</a:t>
            </a:r>
            <a:b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장치가 게임 내에 마련되어 있는지 알아보고자 한다</a:t>
            </a:r>
            <a:r>
              <a:rPr lang="en-US" altLang="ko-KR" sz="1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1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7EA4E-D453-48CD-9938-3D315D6CB892}"/>
              </a:ext>
            </a:extLst>
          </p:cNvPr>
          <p:cNvSpPr txBox="1"/>
          <p:nvPr/>
        </p:nvSpPr>
        <p:spPr>
          <a:xfrm>
            <a:off x="6514193" y="743524"/>
            <a:ext cx="52538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CONTENTS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10024-D5BA-4050-8972-E760C4C660DB}"/>
              </a:ext>
            </a:extLst>
          </p:cNvPr>
          <p:cNvSpPr/>
          <p:nvPr/>
        </p:nvSpPr>
        <p:spPr>
          <a:xfrm>
            <a:off x="575035" y="3890665"/>
            <a:ext cx="149885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BE45CD1-7979-47D2-8D5A-F5951238A4C1}"/>
              </a:ext>
            </a:extLst>
          </p:cNvPr>
          <p:cNvCxnSpPr>
            <a:cxnSpLocks/>
          </p:cNvCxnSpPr>
          <p:nvPr/>
        </p:nvCxnSpPr>
        <p:spPr>
          <a:xfrm>
            <a:off x="6096000" y="360000"/>
            <a:ext cx="1" cy="431999"/>
          </a:xfrm>
          <a:prstGeom prst="line">
            <a:avLst/>
          </a:prstGeom>
          <a:ln w="1905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06611B6-8E2A-4077-A0C1-E85DB4EB2F77}"/>
              </a:ext>
            </a:extLst>
          </p:cNvPr>
          <p:cNvGrpSpPr/>
          <p:nvPr/>
        </p:nvGrpSpPr>
        <p:grpSpPr>
          <a:xfrm rot="2700000">
            <a:off x="5880000" y="881469"/>
            <a:ext cx="432000" cy="432000"/>
            <a:chOff x="7212806" y="621506"/>
            <a:chExt cx="432000" cy="432000"/>
          </a:xfrm>
          <a:solidFill>
            <a:srgbClr val="FFC000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D5226FC-3464-481D-B9E6-49C358ACEF1B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4A3F53F-9D54-463D-BEE7-79616B5754A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8DA167-841A-46DA-B868-6381265D344A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8907087A-2542-4F1C-9E1F-A474D1430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0620155-9791-4CFD-BC5A-D7AA23078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B7AC1D3-FAFE-4DC4-92D9-E566C44186B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99997BE-3DA5-41FC-BB63-10752678C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4518E17-A044-45AD-AB36-63BE6311D2B9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7EE282-F9BA-721F-4C6B-588F087E7392}"/>
              </a:ext>
            </a:extLst>
          </p:cNvPr>
          <p:cNvGrpSpPr/>
          <p:nvPr/>
        </p:nvGrpSpPr>
        <p:grpSpPr>
          <a:xfrm>
            <a:off x="7743825" y="5588205"/>
            <a:ext cx="2962275" cy="554846"/>
            <a:chOff x="7743825" y="5559630"/>
            <a:chExt cx="2962275" cy="554846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5C5F5BC-28CB-4283-A21C-B718EF8E52E1}"/>
                </a:ext>
              </a:extLst>
            </p:cNvPr>
            <p:cNvSpPr/>
            <p:nvPr/>
          </p:nvSpPr>
          <p:spPr>
            <a:xfrm>
              <a:off x="7743826" y="5837477"/>
              <a:ext cx="828674" cy="276999"/>
            </a:xfrm>
            <a:prstGeom prst="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CEB0940-34CD-45EF-8ED6-E43556DF3117}"/>
                </a:ext>
              </a:extLst>
            </p:cNvPr>
            <p:cNvSpPr txBox="1"/>
            <p:nvPr/>
          </p:nvSpPr>
          <p:spPr>
            <a:xfrm>
              <a:off x="7743825" y="5559630"/>
              <a:ext cx="8286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05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9E3FDB3-7C98-4016-81C8-39A1F15B79A9}"/>
                </a:ext>
              </a:extLst>
            </p:cNvPr>
            <p:cNvSpPr txBox="1"/>
            <p:nvPr/>
          </p:nvSpPr>
          <p:spPr>
            <a:xfrm>
              <a:off x="8758188" y="5668199"/>
              <a:ext cx="19479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결론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5A62B8-A50D-8A19-226F-FCB770A756D4}"/>
              </a:ext>
            </a:extLst>
          </p:cNvPr>
          <p:cNvGrpSpPr/>
          <p:nvPr/>
        </p:nvGrpSpPr>
        <p:grpSpPr>
          <a:xfrm>
            <a:off x="7743825" y="1943100"/>
            <a:ext cx="2962275" cy="897782"/>
            <a:chOff x="7743825" y="1943100"/>
            <a:chExt cx="2962275" cy="89778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0A309D0-B62C-4B32-914E-B375FCE20530}"/>
                </a:ext>
              </a:extLst>
            </p:cNvPr>
            <p:cNvSpPr/>
            <p:nvPr/>
          </p:nvSpPr>
          <p:spPr>
            <a:xfrm>
              <a:off x="7743826" y="2220947"/>
              <a:ext cx="828674" cy="276999"/>
            </a:xfrm>
            <a:prstGeom prst="rect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239AE5-1467-45A2-9D52-DBC76004D774}"/>
                </a:ext>
              </a:extLst>
            </p:cNvPr>
            <p:cNvSpPr txBox="1"/>
            <p:nvPr/>
          </p:nvSpPr>
          <p:spPr>
            <a:xfrm>
              <a:off x="7743825" y="1943100"/>
              <a:ext cx="8286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DE8EB1-E75C-4B0C-9CF9-17BC628D7D81}"/>
                </a:ext>
              </a:extLst>
            </p:cNvPr>
            <p:cNvSpPr txBox="1"/>
            <p:nvPr/>
          </p:nvSpPr>
          <p:spPr>
            <a:xfrm>
              <a:off x="8758188" y="2066210"/>
              <a:ext cx="19479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게임 소개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EAC0C64-58F2-447B-98D5-AB897E1FE281}"/>
                </a:ext>
              </a:extLst>
            </p:cNvPr>
            <p:cNvCxnSpPr>
              <a:stCxn id="36" idx="2"/>
              <a:endCxn id="47" idx="0"/>
            </p:cNvCxnSpPr>
            <p:nvPr/>
          </p:nvCxnSpPr>
          <p:spPr>
            <a:xfrm>
              <a:off x="8158163" y="2497098"/>
              <a:ext cx="0" cy="343784"/>
            </a:xfrm>
            <a:prstGeom prst="line">
              <a:avLst/>
            </a:prstGeom>
            <a:ln>
              <a:solidFill>
                <a:srgbClr val="F2A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FAF0C2-205F-9C99-62D4-EF54692F85E3}"/>
              </a:ext>
            </a:extLst>
          </p:cNvPr>
          <p:cNvGrpSpPr/>
          <p:nvPr/>
        </p:nvGrpSpPr>
        <p:grpSpPr>
          <a:xfrm>
            <a:off x="7743825" y="2840882"/>
            <a:ext cx="3467100" cy="910482"/>
            <a:chOff x="7743825" y="2840882"/>
            <a:chExt cx="3467100" cy="9104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5EFC298-856A-47EB-945E-7140B25458F3}"/>
                </a:ext>
              </a:extLst>
            </p:cNvPr>
            <p:cNvSpPr/>
            <p:nvPr/>
          </p:nvSpPr>
          <p:spPr>
            <a:xfrm>
              <a:off x="7743826" y="3125079"/>
              <a:ext cx="828674" cy="276999"/>
            </a:xfrm>
            <a:prstGeom prst="rect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6ADCC5-B0DE-4EA8-94EE-90C764571934}"/>
                </a:ext>
              </a:extLst>
            </p:cNvPr>
            <p:cNvSpPr txBox="1"/>
            <p:nvPr/>
          </p:nvSpPr>
          <p:spPr>
            <a:xfrm>
              <a:off x="7743825" y="2840882"/>
              <a:ext cx="8286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02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3A45FF-76B6-479E-AFAA-48F172B86FE1}"/>
                </a:ext>
              </a:extLst>
            </p:cNvPr>
            <p:cNvSpPr txBox="1"/>
            <p:nvPr/>
          </p:nvSpPr>
          <p:spPr>
            <a:xfrm>
              <a:off x="8758188" y="2970342"/>
              <a:ext cx="24527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유저의 초반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PLC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 정의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8BC61428-BA20-4D54-861F-794CE19C5178}"/>
                </a:ext>
              </a:extLst>
            </p:cNvPr>
            <p:cNvCxnSpPr>
              <a:stCxn id="47" idx="2"/>
              <a:endCxn id="51" idx="0"/>
            </p:cNvCxnSpPr>
            <p:nvPr/>
          </p:nvCxnSpPr>
          <p:spPr>
            <a:xfrm>
              <a:off x="8158163" y="3394880"/>
              <a:ext cx="0" cy="356484"/>
            </a:xfrm>
            <a:prstGeom prst="line">
              <a:avLst/>
            </a:prstGeom>
            <a:ln>
              <a:solidFill>
                <a:srgbClr val="F2A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4BACB2-DC22-468B-5C1A-F427476F633D}"/>
              </a:ext>
            </a:extLst>
          </p:cNvPr>
          <p:cNvGrpSpPr/>
          <p:nvPr/>
        </p:nvGrpSpPr>
        <p:grpSpPr>
          <a:xfrm>
            <a:off x="7743825" y="3751364"/>
            <a:ext cx="2962275" cy="904133"/>
            <a:chOff x="7743825" y="3751364"/>
            <a:chExt cx="2962275" cy="904133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FF121F-751B-4112-BDF5-45E7D372BAE3}"/>
                </a:ext>
              </a:extLst>
            </p:cNvPr>
            <p:cNvSpPr/>
            <p:nvPr/>
          </p:nvSpPr>
          <p:spPr>
            <a:xfrm>
              <a:off x="7743826" y="4029211"/>
              <a:ext cx="828674" cy="276999"/>
            </a:xfrm>
            <a:prstGeom prst="rect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12F23-D226-46CE-8AC1-4C105531D739}"/>
                </a:ext>
              </a:extLst>
            </p:cNvPr>
            <p:cNvSpPr txBox="1"/>
            <p:nvPr/>
          </p:nvSpPr>
          <p:spPr>
            <a:xfrm>
              <a:off x="7743825" y="3751364"/>
              <a:ext cx="8286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9BE89-3ECA-48DA-9CD1-7A7DF759C6C0}"/>
                </a:ext>
              </a:extLst>
            </p:cNvPr>
            <p:cNvSpPr txBox="1"/>
            <p:nvPr/>
          </p:nvSpPr>
          <p:spPr>
            <a:xfrm>
              <a:off x="8758188" y="3874474"/>
              <a:ext cx="19479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부정적인 경험</a:t>
              </a: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E5E5B71-4AA3-40BC-B94B-A189B2FFCC9E}"/>
                </a:ext>
              </a:extLst>
            </p:cNvPr>
            <p:cNvCxnSpPr>
              <a:stCxn id="51" idx="2"/>
              <a:endCxn id="55" idx="0"/>
            </p:cNvCxnSpPr>
            <p:nvPr/>
          </p:nvCxnSpPr>
          <p:spPr>
            <a:xfrm>
              <a:off x="8158163" y="4305362"/>
              <a:ext cx="0" cy="350135"/>
            </a:xfrm>
            <a:prstGeom prst="line">
              <a:avLst/>
            </a:prstGeom>
            <a:ln>
              <a:solidFill>
                <a:srgbClr val="F2A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A63DEC5-CC9F-A071-4BE9-691F4AF89999}"/>
              </a:ext>
            </a:extLst>
          </p:cNvPr>
          <p:cNvGrpSpPr/>
          <p:nvPr/>
        </p:nvGrpSpPr>
        <p:grpSpPr>
          <a:xfrm>
            <a:off x="7743825" y="4655497"/>
            <a:ext cx="3015283" cy="932708"/>
            <a:chOff x="7743825" y="4655497"/>
            <a:chExt cx="3015283" cy="93270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D56A8CC-F9CA-4FF2-8390-ABE2133768EA}"/>
                </a:ext>
              </a:extLst>
            </p:cNvPr>
            <p:cNvSpPr/>
            <p:nvPr/>
          </p:nvSpPr>
          <p:spPr>
            <a:xfrm>
              <a:off x="7743826" y="4933344"/>
              <a:ext cx="828674" cy="276999"/>
            </a:xfrm>
            <a:prstGeom prst="rect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8D75D9D-22B0-4B46-A6ED-27B94E2D0581}"/>
                </a:ext>
              </a:extLst>
            </p:cNvPr>
            <p:cNvSpPr txBox="1"/>
            <p:nvPr/>
          </p:nvSpPr>
          <p:spPr>
            <a:xfrm>
              <a:off x="7743825" y="4655497"/>
              <a:ext cx="82867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B11372-22F7-449B-BBD9-D8EDD3F94CD5}"/>
                </a:ext>
              </a:extLst>
            </p:cNvPr>
            <p:cNvSpPr txBox="1"/>
            <p:nvPr/>
          </p:nvSpPr>
          <p:spPr>
            <a:xfrm>
              <a:off x="8451737" y="4822959"/>
              <a:ext cx="230737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NE 모바일고딕 Regular" panose="00000500000000000000" pitchFamily="2" charset="-127"/>
                  <a:ea typeface="ONE 모바일고딕 Regular" panose="00000500000000000000" pitchFamily="2" charset="-127"/>
                </a:rPr>
                <a:t>부정적 경험의 해소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3695601-EA63-4040-8CE8-84E0D00C1C3C}"/>
                </a:ext>
              </a:extLst>
            </p:cNvPr>
            <p:cNvCxnSpPr>
              <a:stCxn id="55" idx="2"/>
              <a:endCxn id="59" idx="0"/>
            </p:cNvCxnSpPr>
            <p:nvPr/>
          </p:nvCxnSpPr>
          <p:spPr>
            <a:xfrm>
              <a:off x="8158163" y="5209495"/>
              <a:ext cx="0" cy="378710"/>
            </a:xfrm>
            <a:prstGeom prst="line">
              <a:avLst/>
            </a:prstGeom>
            <a:ln>
              <a:solidFill>
                <a:srgbClr val="F2A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532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EE0476-2A4F-4D51-B373-CDD845A2C7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4E2BD8-C666-4F43-B897-B681CEA73770}"/>
              </a:ext>
            </a:extLst>
          </p:cNvPr>
          <p:cNvGrpSpPr/>
          <p:nvPr/>
        </p:nvGrpSpPr>
        <p:grpSpPr>
          <a:xfrm>
            <a:off x="6275845" y="3267380"/>
            <a:ext cx="2422181" cy="2926899"/>
            <a:chOff x="660720" y="2994390"/>
            <a:chExt cx="2422181" cy="292689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2ECDD56-9DFF-4948-B3E4-68EA5533C5F3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C8AE961-BA4C-4FC1-81CA-687C133887F2}"/>
                </a:ext>
              </a:extLst>
            </p:cNvPr>
            <p:cNvSpPr/>
            <p:nvPr/>
          </p:nvSpPr>
          <p:spPr>
            <a:xfrm>
              <a:off x="1247925" y="2994390"/>
              <a:ext cx="1247773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마일리지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7D94989-A605-47A6-BF37-A70C84626439}"/>
              </a:ext>
            </a:extLst>
          </p:cNvPr>
          <p:cNvGrpSpPr/>
          <p:nvPr/>
        </p:nvGrpSpPr>
        <p:grpSpPr>
          <a:xfrm>
            <a:off x="9057716" y="3259548"/>
            <a:ext cx="2422181" cy="2926899"/>
            <a:chOff x="660720" y="2994390"/>
            <a:chExt cx="2422181" cy="292689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3F07B86-A61A-4377-BF72-22AC4D4F6259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A6656CA-EA2C-418B-8A74-28FEE0FB6D25}"/>
                </a:ext>
              </a:extLst>
            </p:cNvPr>
            <p:cNvSpPr/>
            <p:nvPr/>
          </p:nvSpPr>
          <p:spPr>
            <a:xfrm>
              <a:off x="1247925" y="2994390"/>
              <a:ext cx="1247773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매직 메탈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재화 소개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28BCF2-5F6A-42C1-8538-43E3B534D4D8}"/>
              </a:ext>
            </a:extLst>
          </p:cNvPr>
          <p:cNvGrpSpPr/>
          <p:nvPr/>
        </p:nvGrpSpPr>
        <p:grpSpPr>
          <a:xfrm>
            <a:off x="6366019" y="3886206"/>
            <a:ext cx="2234846" cy="2208823"/>
            <a:chOff x="805770" y="3800718"/>
            <a:chExt cx="2234846" cy="220882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9B0B89-0CEE-412D-A8F8-D544080C988D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68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원하는 캐릭터 및 장비로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획득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300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69A75C-5DC9-4985-81F0-77634B506B89}"/>
                </a:ext>
              </a:extLst>
            </p:cNvPr>
            <p:cNvSpPr/>
            <p:nvPr/>
          </p:nvSpPr>
          <p:spPr>
            <a:xfrm>
              <a:off x="1329128" y="3800718"/>
              <a:ext cx="1188147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‘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천장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’ 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CF010B7-D4FD-43CC-8DF7-DC448080F546}"/>
              </a:ext>
            </a:extLst>
          </p:cNvPr>
          <p:cNvGrpSpPr/>
          <p:nvPr/>
        </p:nvGrpSpPr>
        <p:grpSpPr>
          <a:xfrm>
            <a:off x="9151384" y="3886206"/>
            <a:ext cx="2234846" cy="1885658"/>
            <a:chOff x="805770" y="3800718"/>
            <a:chExt cx="2234846" cy="188565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864B9FD-D1DE-4C9B-9311-1A42DCFFA69B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357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랜덤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장비로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장비 가챠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획득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교환에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100~900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개 소모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02F862E-F15B-4AD4-8345-C133413D59DD}"/>
                </a:ext>
              </a:extLst>
            </p:cNvPr>
            <p:cNvSpPr/>
            <p:nvPr/>
          </p:nvSpPr>
          <p:spPr>
            <a:xfrm>
              <a:off x="1167228" y="3800718"/>
              <a:ext cx="1511952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장비 획득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647089-3549-420E-93DD-8902E5277D77}"/>
              </a:ext>
            </a:extLst>
          </p:cNvPr>
          <p:cNvGrpSpPr/>
          <p:nvPr/>
        </p:nvGrpSpPr>
        <p:grpSpPr>
          <a:xfrm>
            <a:off x="712103" y="3263464"/>
            <a:ext cx="2422181" cy="2926899"/>
            <a:chOff x="660720" y="2994390"/>
            <a:chExt cx="2422181" cy="29268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023E748-BED5-46B3-A6AB-1E4AF3DB2CFF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9FBBB66-46DA-422C-AF10-C48F7DFD5580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젬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DDE62F-B389-4539-84CD-650168EC002D}"/>
              </a:ext>
            </a:extLst>
          </p:cNvPr>
          <p:cNvGrpSpPr/>
          <p:nvPr/>
        </p:nvGrpSpPr>
        <p:grpSpPr>
          <a:xfrm>
            <a:off x="3493974" y="2280208"/>
            <a:ext cx="2422181" cy="3917988"/>
            <a:chOff x="3493974" y="2280208"/>
            <a:chExt cx="2422181" cy="3917988"/>
          </a:xfrm>
        </p:grpSpPr>
        <p:pic>
          <p:nvPicPr>
            <p:cNvPr id="22" name="그래픽 21" descr="게임 컨트롤러">
              <a:extLst>
                <a:ext uri="{FF2B5EF4-FFF2-40B4-BE49-F238E27FC236}">
                  <a16:creationId xmlns:a16="http://schemas.microsoft.com/office/drawing/2014/main" id="{E00B1F1E-3015-4376-A4C9-071E25DC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7864" y="2280208"/>
              <a:ext cx="914400" cy="914400"/>
            </a:xfrm>
            <a:prstGeom prst="rect">
              <a:avLst/>
            </a:prstGeom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8DDDC89-9394-4C55-95B8-600D98618BE8}"/>
                </a:ext>
              </a:extLst>
            </p:cNvPr>
            <p:cNvGrpSpPr/>
            <p:nvPr/>
          </p:nvGrpSpPr>
          <p:grpSpPr>
            <a:xfrm>
              <a:off x="3493974" y="3271297"/>
              <a:ext cx="2422181" cy="2926899"/>
              <a:chOff x="660720" y="2994390"/>
              <a:chExt cx="2422181" cy="2926899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38C18657-C501-4F1D-9DA4-C25404B81239}"/>
                  </a:ext>
                </a:extLst>
              </p:cNvPr>
              <p:cNvSpPr/>
              <p:nvPr/>
            </p:nvSpPr>
            <p:spPr>
              <a:xfrm>
                <a:off x="660720" y="3266968"/>
                <a:ext cx="2422181" cy="265432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6F74A887-38A0-481D-AEB0-7CF35B896093}"/>
                  </a:ext>
                </a:extLst>
              </p:cNvPr>
              <p:cNvSpPr/>
              <p:nvPr/>
            </p:nvSpPr>
            <p:spPr>
              <a:xfrm>
                <a:off x="1041418" y="2994390"/>
                <a:ext cx="1660786" cy="440282"/>
              </a:xfrm>
              <a:prstGeom prst="roundRect">
                <a:avLst/>
              </a:prstGeom>
              <a:solidFill>
                <a:srgbClr val="FFBA0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Leferi Base Type Regular" panose="020B0503000000000000" pitchFamily="50" charset="-127"/>
                    <a:ea typeface="Leferi Base Type Regular" panose="020B0503000000000000" pitchFamily="50" charset="-127"/>
                  </a:rPr>
                  <a:t>소환 컨트롤러</a:t>
                </a:r>
              </a:p>
            </p:txBody>
          </p:sp>
        </p:grpSp>
      </p:grpSp>
      <p:pic>
        <p:nvPicPr>
          <p:cNvPr id="52" name="그래픽 51" descr="다이아몬드형 윤곽선">
            <a:extLst>
              <a:ext uri="{FF2B5EF4-FFF2-40B4-BE49-F238E27FC236}">
                <a16:creationId xmlns:a16="http://schemas.microsoft.com/office/drawing/2014/main" id="{7D4A3E0D-C249-4E93-81C6-82606F01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331" y="2308325"/>
            <a:ext cx="858167" cy="85816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19090489-FEE9-4326-A762-FA4C298C6377}"/>
              </a:ext>
            </a:extLst>
          </p:cNvPr>
          <p:cNvGrpSpPr/>
          <p:nvPr/>
        </p:nvGrpSpPr>
        <p:grpSpPr>
          <a:xfrm>
            <a:off x="805770" y="3878373"/>
            <a:ext cx="2234846" cy="1400910"/>
            <a:chOff x="805770" y="3800718"/>
            <a:chExt cx="2234846" cy="140091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8A9E16-D5FC-496C-830E-67C69EDEAAE7}"/>
                </a:ext>
              </a:extLst>
            </p:cNvPr>
            <p:cNvSpPr txBox="1"/>
            <p:nvPr/>
          </p:nvSpPr>
          <p:spPr>
            <a:xfrm>
              <a:off x="805770" y="4813508"/>
              <a:ext cx="2234846" cy="388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50~60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분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C290E1-AD39-4F39-BD4E-074B45E28900}"/>
                </a:ext>
              </a:extLst>
            </p:cNvPr>
            <p:cNvSpPr/>
            <p:nvPr/>
          </p:nvSpPr>
          <p:spPr>
            <a:xfrm>
              <a:off x="1208896" y="3800718"/>
              <a:ext cx="1428597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약 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15,000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개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8A6D698-6F2A-493E-93A6-741F6D9EBFCA}"/>
              </a:ext>
            </a:extLst>
          </p:cNvPr>
          <p:cNvGrpSpPr/>
          <p:nvPr/>
        </p:nvGrpSpPr>
        <p:grpSpPr>
          <a:xfrm>
            <a:off x="3587641" y="3886206"/>
            <a:ext cx="2234846" cy="1400910"/>
            <a:chOff x="805770" y="3800718"/>
            <a:chExt cx="2234846" cy="140091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DDFCE0-E5E8-495B-A6C1-BC8CE0231930}"/>
                </a:ext>
              </a:extLst>
            </p:cNvPr>
            <p:cNvSpPr txBox="1"/>
            <p:nvPr/>
          </p:nvSpPr>
          <p:spPr>
            <a:xfrm>
              <a:off x="805770" y="4813508"/>
              <a:ext cx="2234846" cy="388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가챠 </a:t>
              </a:r>
              <a:r>
                <a:rPr lang="en-US" altLang="ko-KR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40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회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분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82CC4D-419C-4B1E-888D-EB774A558A54}"/>
                </a:ext>
              </a:extLst>
            </p:cNvPr>
            <p:cNvSpPr/>
            <p:nvPr/>
          </p:nvSpPr>
          <p:spPr>
            <a:xfrm>
              <a:off x="1587207" y="3800718"/>
              <a:ext cx="671979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40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개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3600450" y="1539401"/>
            <a:ext cx="5218697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PLC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도달까지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C0980C-2DD3-4C85-804B-6C0064E6BD5E}"/>
              </a:ext>
            </a:extLst>
          </p:cNvPr>
          <p:cNvSpPr/>
          <p:nvPr/>
        </p:nvSpPr>
        <p:spPr>
          <a:xfrm>
            <a:off x="6268811" y="3259549"/>
            <a:ext cx="5242458" cy="2934730"/>
          </a:xfrm>
          <a:prstGeom prst="roundRect">
            <a:avLst>
              <a:gd name="adj" fmla="val 13950"/>
            </a:avLst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9BBB4-27B5-4682-BA65-59F65E20FC55}"/>
              </a:ext>
            </a:extLst>
          </p:cNvPr>
          <p:cNvSpPr txBox="1"/>
          <p:nvPr/>
        </p:nvSpPr>
        <p:spPr>
          <a:xfrm>
            <a:off x="6379226" y="4170287"/>
            <a:ext cx="5020211" cy="11132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총 가챠 </a:t>
            </a:r>
            <a:r>
              <a: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90~100</a:t>
            </a:r>
            <a:r>
              <a:rPr lang="ko-KR" altLang="en-US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회분 → 마일리지 </a:t>
            </a:r>
            <a:r>
              <a: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90~100</a:t>
            </a:r>
            <a:r>
              <a:rPr lang="ko-KR" altLang="en-US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개 획득</a:t>
            </a: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원하는 캐릭터</a:t>
            </a:r>
            <a:r>
              <a:rPr lang="en-US" altLang="ko-KR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/</a:t>
            </a:r>
            <a:r>
              <a:rPr lang="ko-KR" altLang="en-US" b="1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장비로 교환 불가능</a:t>
            </a:r>
            <a:endParaRPr lang="en-US" altLang="ko-KR" b="1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74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3600450" y="1539401"/>
            <a:ext cx="5218697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캐릭터 육성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장비 강화 재화</a:t>
            </a:r>
          </a:p>
        </p:txBody>
      </p:sp>
      <p:pic>
        <p:nvPicPr>
          <p:cNvPr id="22" name="그래픽 21" descr="별똥별">
            <a:extLst>
              <a:ext uri="{FF2B5EF4-FFF2-40B4-BE49-F238E27FC236}">
                <a16:creationId xmlns:a16="http://schemas.microsoft.com/office/drawing/2014/main" id="{E00B1F1E-3015-4376-A4C9-071E25DC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7864" y="2280208"/>
            <a:ext cx="914400" cy="9144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647089-3549-420E-93DD-8902E5277D77}"/>
              </a:ext>
            </a:extLst>
          </p:cNvPr>
          <p:cNvGrpSpPr/>
          <p:nvPr/>
        </p:nvGrpSpPr>
        <p:grpSpPr>
          <a:xfrm>
            <a:off x="712103" y="3263464"/>
            <a:ext cx="2422181" cy="2926899"/>
            <a:chOff x="660720" y="2994390"/>
            <a:chExt cx="2422181" cy="29268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023E748-BED5-46B3-A6AB-1E4AF3DB2CFF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9FBBB66-46DA-422C-AF10-C48F7DFD5580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각성석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4E2BD8-C666-4F43-B897-B681CEA73770}"/>
              </a:ext>
            </a:extLst>
          </p:cNvPr>
          <p:cNvGrpSpPr/>
          <p:nvPr/>
        </p:nvGrpSpPr>
        <p:grpSpPr>
          <a:xfrm>
            <a:off x="7924784" y="3267380"/>
            <a:ext cx="2422181" cy="2926899"/>
            <a:chOff x="660720" y="2994390"/>
            <a:chExt cx="2422181" cy="292689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2ECDD56-9DFF-4948-B3E4-68EA5533C5F3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C8AE961-BA4C-4FC1-81CA-687C133887F2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강화용 망치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DDDC89-9394-4C55-95B8-600D98618BE8}"/>
              </a:ext>
            </a:extLst>
          </p:cNvPr>
          <p:cNvGrpSpPr/>
          <p:nvPr/>
        </p:nvGrpSpPr>
        <p:grpSpPr>
          <a:xfrm>
            <a:off x="3493974" y="3271297"/>
            <a:ext cx="2422181" cy="2926899"/>
            <a:chOff x="660720" y="2994390"/>
            <a:chExt cx="2422181" cy="292689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8C18657-C501-4F1D-9DA4-C25404B81239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F74A887-38A0-481D-AEB0-7CF35B896093}"/>
                </a:ext>
              </a:extLst>
            </p:cNvPr>
            <p:cNvSpPr/>
            <p:nvPr/>
          </p:nvSpPr>
          <p:spPr>
            <a:xfrm>
              <a:off x="1041418" y="2994390"/>
              <a:ext cx="1660786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진화석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pic>
        <p:nvPicPr>
          <p:cNvPr id="52" name="그래픽 51" descr="본문 작성기">
            <a:extLst>
              <a:ext uri="{FF2B5EF4-FFF2-40B4-BE49-F238E27FC236}">
                <a16:creationId xmlns:a16="http://schemas.microsoft.com/office/drawing/2014/main" id="{7D4A3E0D-C249-4E93-81C6-82606F01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331" y="2308325"/>
            <a:ext cx="858167" cy="858167"/>
          </a:xfrm>
          <a:prstGeom prst="rect">
            <a:avLst/>
          </a:prstGeom>
        </p:spPr>
      </p:pic>
      <p:pic>
        <p:nvPicPr>
          <p:cNvPr id="53" name="그래픽 52" descr="망치">
            <a:extLst>
              <a:ext uri="{FF2B5EF4-FFF2-40B4-BE49-F238E27FC236}">
                <a16:creationId xmlns:a16="http://schemas.microsoft.com/office/drawing/2014/main" id="{77A53AE1-4886-4EE1-87C3-5375EA74F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8674" y="2280208"/>
            <a:ext cx="914400" cy="9144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재화 소개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9090489-FEE9-4326-A762-FA4C298C6377}"/>
              </a:ext>
            </a:extLst>
          </p:cNvPr>
          <p:cNvGrpSpPr/>
          <p:nvPr/>
        </p:nvGrpSpPr>
        <p:grpSpPr>
          <a:xfrm>
            <a:off x="805770" y="3878373"/>
            <a:ext cx="2234846" cy="2208823"/>
            <a:chOff x="805770" y="3800718"/>
            <a:chExt cx="2234846" cy="220882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8A9E16-D5FC-496C-830E-67C69EDEAAE7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68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캐릭터의 각성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노드 개방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 능력치 상승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연계기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, 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고유 특성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,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 err="1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파티원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전체 버프 개방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C290E1-AD39-4F39-BD4E-074B45E28900}"/>
                </a:ext>
              </a:extLst>
            </p:cNvPr>
            <p:cNvSpPr/>
            <p:nvPr/>
          </p:nvSpPr>
          <p:spPr>
            <a:xfrm>
              <a:off x="835397" y="3800718"/>
              <a:ext cx="2175596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캐릭터 </a:t>
              </a:r>
              <a:r>
                <a:rPr lang="ko-KR" altLang="en-US" dirty="0" err="1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스탯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 강화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8A6D698-6F2A-493E-93A6-741F6D9EBFCA}"/>
              </a:ext>
            </a:extLst>
          </p:cNvPr>
          <p:cNvGrpSpPr/>
          <p:nvPr/>
        </p:nvGrpSpPr>
        <p:grpSpPr>
          <a:xfrm>
            <a:off x="3587641" y="3886206"/>
            <a:ext cx="2234846" cy="2208823"/>
            <a:chOff x="805770" y="3800718"/>
            <a:chExt cx="2234846" cy="220882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DDFCE0-E5E8-495B-A6C1-BC8CE0231930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680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캐릭터의 등급 내 강화 및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성급 향상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캐릭터 능력치 상승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특수 능력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 개방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82CC4D-419C-4B1E-888D-EB774A558A54}"/>
                </a:ext>
              </a:extLst>
            </p:cNvPr>
            <p:cNvSpPr/>
            <p:nvPr/>
          </p:nvSpPr>
          <p:spPr>
            <a:xfrm>
              <a:off x="835400" y="3800718"/>
              <a:ext cx="2175597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캐릭터 등급 향상 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28BCF2-5F6A-42C1-8538-43E3B534D4D8}"/>
              </a:ext>
            </a:extLst>
          </p:cNvPr>
          <p:cNvGrpSpPr/>
          <p:nvPr/>
        </p:nvGrpSpPr>
        <p:grpSpPr>
          <a:xfrm>
            <a:off x="8014958" y="3886206"/>
            <a:ext cx="2234846" cy="1562492"/>
            <a:chOff x="805770" y="3800718"/>
            <a:chExt cx="2234846" cy="156249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9B0B89-0CEE-412D-A8F8-D544080C988D}"/>
                </a:ext>
              </a:extLst>
            </p:cNvPr>
            <p:cNvSpPr txBox="1"/>
            <p:nvPr/>
          </p:nvSpPr>
          <p:spPr>
            <a:xfrm>
              <a:off x="805770" y="4328760"/>
              <a:ext cx="2234846" cy="10344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무기 및 악세사리 </a:t>
              </a:r>
              <a:r>
                <a:rPr lang="ko-KR" altLang="en-US" sz="1400" dirty="0">
                  <a:highlight>
                    <a:srgbClr val="FFBA18"/>
                  </a:highlight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레벨 상승</a:t>
              </a:r>
              <a:endParaRPr lang="en-US" altLang="ko-KR" sz="1400" dirty="0">
                <a:highlight>
                  <a:srgbClr val="FFBA18"/>
                </a:highlight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무기 공격력 및 방어력 상승</a:t>
              </a:r>
              <a:endParaRPr lang="en-US" altLang="ko-KR" sz="1400" dirty="0"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69A75C-5DC9-4985-81F0-77634B506B89}"/>
                </a:ext>
              </a:extLst>
            </p:cNvPr>
            <p:cNvSpPr/>
            <p:nvPr/>
          </p:nvSpPr>
          <p:spPr>
            <a:xfrm>
              <a:off x="1167226" y="3800718"/>
              <a:ext cx="1511953" cy="472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장비 강화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 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재화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660CE2-ED77-4320-A5BA-C00CE0D5DAEB}"/>
              </a:ext>
            </a:extLst>
          </p:cNvPr>
          <p:cNvCxnSpPr>
            <a:cxnSpLocks/>
          </p:cNvCxnSpPr>
          <p:nvPr/>
        </p:nvCxnSpPr>
        <p:spPr>
          <a:xfrm>
            <a:off x="6096000" y="2280208"/>
            <a:ext cx="0" cy="40367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38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주요 재화 소개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1660CE2-ED77-4320-A5BA-C00CE0D5DAEB}"/>
              </a:ext>
            </a:extLst>
          </p:cNvPr>
          <p:cNvCxnSpPr>
            <a:cxnSpLocks/>
          </p:cNvCxnSpPr>
          <p:nvPr/>
        </p:nvCxnSpPr>
        <p:spPr>
          <a:xfrm>
            <a:off x="6096000" y="2280208"/>
            <a:ext cx="0" cy="403677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AC35D1F-7953-42F6-86E8-C857FD3D20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3600450" y="1539401"/>
            <a:ext cx="5218697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PLC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도달까지</a:t>
            </a:r>
          </a:p>
        </p:txBody>
      </p:sp>
      <p:pic>
        <p:nvPicPr>
          <p:cNvPr id="22" name="그래픽 21" descr="별똥별">
            <a:extLst>
              <a:ext uri="{FF2B5EF4-FFF2-40B4-BE49-F238E27FC236}">
                <a16:creationId xmlns:a16="http://schemas.microsoft.com/office/drawing/2014/main" id="{E00B1F1E-3015-4376-A4C9-071E25DC2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7864" y="2280208"/>
            <a:ext cx="914400" cy="9144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1647089-3549-420E-93DD-8902E5277D77}"/>
              </a:ext>
            </a:extLst>
          </p:cNvPr>
          <p:cNvGrpSpPr/>
          <p:nvPr/>
        </p:nvGrpSpPr>
        <p:grpSpPr>
          <a:xfrm>
            <a:off x="712103" y="3263464"/>
            <a:ext cx="2422181" cy="2926899"/>
            <a:chOff x="660720" y="2994390"/>
            <a:chExt cx="2422181" cy="29268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D023E748-BED5-46B3-A6AB-1E4AF3DB2CFF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49FBBB66-46DA-422C-AF10-C48F7DFD5580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각성석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8DDDC89-9394-4C55-95B8-600D98618BE8}"/>
              </a:ext>
            </a:extLst>
          </p:cNvPr>
          <p:cNvGrpSpPr/>
          <p:nvPr/>
        </p:nvGrpSpPr>
        <p:grpSpPr>
          <a:xfrm>
            <a:off x="3493974" y="3271297"/>
            <a:ext cx="2422181" cy="2926899"/>
            <a:chOff x="660720" y="2994390"/>
            <a:chExt cx="2422181" cy="292689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38C18657-C501-4F1D-9DA4-C25404B81239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F74A887-38A0-481D-AEB0-7CF35B896093}"/>
                </a:ext>
              </a:extLst>
            </p:cNvPr>
            <p:cNvSpPr/>
            <p:nvPr/>
          </p:nvSpPr>
          <p:spPr>
            <a:xfrm>
              <a:off x="1041418" y="2994390"/>
              <a:ext cx="1660786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진화석</a:t>
              </a:r>
              <a:endParaRPr lang="ko-KR" altLang="en-US" dirty="0">
                <a:solidFill>
                  <a:schemeClr val="tx1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endParaRPr>
            </a:p>
          </p:txBody>
        </p:sp>
      </p:grpSp>
      <p:pic>
        <p:nvPicPr>
          <p:cNvPr id="52" name="그래픽 51" descr="본문 작성기">
            <a:extLst>
              <a:ext uri="{FF2B5EF4-FFF2-40B4-BE49-F238E27FC236}">
                <a16:creationId xmlns:a16="http://schemas.microsoft.com/office/drawing/2014/main" id="{7D4A3E0D-C249-4E93-81C6-82606F01C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4331" y="2308325"/>
            <a:ext cx="858167" cy="85816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19090489-FEE9-4326-A762-FA4C298C6377}"/>
              </a:ext>
            </a:extLst>
          </p:cNvPr>
          <p:cNvGrpSpPr/>
          <p:nvPr/>
        </p:nvGrpSpPr>
        <p:grpSpPr>
          <a:xfrm>
            <a:off x="805770" y="3878373"/>
            <a:ext cx="2234846" cy="1400910"/>
            <a:chOff x="805770" y="3800718"/>
            <a:chExt cx="2234846" cy="140091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8A9E16-D5FC-496C-830E-67C69EDEAAE7}"/>
                </a:ext>
              </a:extLst>
            </p:cNvPr>
            <p:cNvSpPr txBox="1"/>
            <p:nvPr/>
          </p:nvSpPr>
          <p:spPr>
            <a:xfrm>
              <a:off x="805770" y="4813508"/>
              <a:ext cx="2234846" cy="388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다른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성 영웅 캐릭터는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?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7C290E1-AD39-4F39-BD4E-074B45E28900}"/>
                </a:ext>
              </a:extLst>
            </p:cNvPr>
            <p:cNvSpPr/>
            <p:nvPr/>
          </p:nvSpPr>
          <p:spPr>
            <a:xfrm>
              <a:off x="1095887" y="3800718"/>
              <a:ext cx="1654619" cy="888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유니크 영웅 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1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명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완전 각성 가능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8A6D698-6F2A-493E-93A6-741F6D9EBFCA}"/>
              </a:ext>
            </a:extLst>
          </p:cNvPr>
          <p:cNvGrpSpPr/>
          <p:nvPr/>
        </p:nvGrpSpPr>
        <p:grpSpPr>
          <a:xfrm>
            <a:off x="3587641" y="3886206"/>
            <a:ext cx="2234846" cy="1400910"/>
            <a:chOff x="805770" y="3800718"/>
            <a:chExt cx="2234846" cy="1400910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DDFCE0-E5E8-495B-A6C1-BC8CE0231930}"/>
                </a:ext>
              </a:extLst>
            </p:cNvPr>
            <p:cNvSpPr txBox="1"/>
            <p:nvPr/>
          </p:nvSpPr>
          <p:spPr>
            <a:xfrm>
              <a:off x="805770" y="4813508"/>
              <a:ext cx="2234846" cy="388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다른 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</a:t>
              </a: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성 영웅 캐릭터는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?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882CC4D-419C-4B1E-888D-EB774A558A54}"/>
                </a:ext>
              </a:extLst>
            </p:cNvPr>
            <p:cNvSpPr/>
            <p:nvPr/>
          </p:nvSpPr>
          <p:spPr>
            <a:xfrm>
              <a:off x="1082264" y="3800718"/>
              <a:ext cx="1681872" cy="888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유니크 영웅 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1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명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+1~2 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강화 가능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94E2BD8-C666-4F43-B897-B681CEA73770}"/>
              </a:ext>
            </a:extLst>
          </p:cNvPr>
          <p:cNvGrpSpPr/>
          <p:nvPr/>
        </p:nvGrpSpPr>
        <p:grpSpPr>
          <a:xfrm>
            <a:off x="7924784" y="3267380"/>
            <a:ext cx="2422181" cy="2926899"/>
            <a:chOff x="660720" y="2994390"/>
            <a:chExt cx="2422181" cy="292689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32ECDD56-9DFF-4948-B3E4-68EA5533C5F3}"/>
                </a:ext>
              </a:extLst>
            </p:cNvPr>
            <p:cNvSpPr/>
            <p:nvPr/>
          </p:nvSpPr>
          <p:spPr>
            <a:xfrm>
              <a:off x="660720" y="3266968"/>
              <a:ext cx="2422181" cy="265432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C8AE961-BA4C-4FC1-81CA-687C133887F2}"/>
                </a:ext>
              </a:extLst>
            </p:cNvPr>
            <p:cNvSpPr/>
            <p:nvPr/>
          </p:nvSpPr>
          <p:spPr>
            <a:xfrm>
              <a:off x="1042010" y="2994390"/>
              <a:ext cx="1659600" cy="440282"/>
            </a:xfrm>
            <a:prstGeom prst="roundRect">
              <a:avLst/>
            </a:prstGeom>
            <a:solidFill>
              <a:srgbClr val="FFBA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강화용 망치</a:t>
              </a:r>
            </a:p>
          </p:txBody>
        </p:sp>
      </p:grpSp>
      <p:pic>
        <p:nvPicPr>
          <p:cNvPr id="53" name="그래픽 52" descr="망치">
            <a:extLst>
              <a:ext uri="{FF2B5EF4-FFF2-40B4-BE49-F238E27FC236}">
                <a16:creationId xmlns:a16="http://schemas.microsoft.com/office/drawing/2014/main" id="{77A53AE1-4886-4EE1-87C3-5375EA74F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8674" y="2280208"/>
            <a:ext cx="914400" cy="91440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28BCF2-5F6A-42C1-8538-43E3B534D4D8}"/>
              </a:ext>
            </a:extLst>
          </p:cNvPr>
          <p:cNvGrpSpPr/>
          <p:nvPr/>
        </p:nvGrpSpPr>
        <p:grpSpPr>
          <a:xfrm>
            <a:off x="8014958" y="3886206"/>
            <a:ext cx="2234846" cy="1393077"/>
            <a:chOff x="805770" y="3800718"/>
            <a:chExt cx="2234846" cy="13930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9B0B89-0CEE-412D-A8F8-D544080C988D}"/>
                </a:ext>
              </a:extLst>
            </p:cNvPr>
            <p:cNvSpPr txBox="1"/>
            <p:nvPr/>
          </p:nvSpPr>
          <p:spPr>
            <a:xfrm>
              <a:off x="805770" y="4805675"/>
              <a:ext cx="2234846" cy="3881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다른 무기와 액세서리는</a:t>
              </a:r>
              <a:r>
                <a:rPr lang="en-US" altLang="ko-KR" sz="1400" dirty="0"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?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69A75C-5DC9-4985-81F0-77634B506B89}"/>
                </a:ext>
              </a:extLst>
            </p:cNvPr>
            <p:cNvSpPr/>
            <p:nvPr/>
          </p:nvSpPr>
          <p:spPr>
            <a:xfrm>
              <a:off x="1037385" y="3800718"/>
              <a:ext cx="1771639" cy="8880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에픽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 장비 </a:t>
              </a: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1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개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55~60</a:t>
              </a:r>
              <a:r>
                <a:rPr lang="ko-KR" altLang="en-US" dirty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레벨 도달</a:t>
              </a:r>
              <a:endPara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758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E45E2-4C9B-04EA-1F15-701C5A5CFB64}"/>
              </a:ext>
            </a:extLst>
          </p:cNvPr>
          <p:cNvSpPr txBox="1"/>
          <p:nvPr/>
        </p:nvSpPr>
        <p:spPr>
          <a:xfrm>
            <a:off x="751115" y="2552700"/>
            <a:ext cx="439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600" dirty="0">
                <a:ln>
                  <a:solidFill>
                    <a:schemeClr val="bg1"/>
                  </a:solidFill>
                </a:ln>
                <a:solidFill>
                  <a:srgbClr val="F2AD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04</a:t>
            </a:r>
            <a:endParaRPr lang="ko-KR" altLang="en-US" sz="25600" dirty="0">
              <a:ln>
                <a:solidFill>
                  <a:schemeClr val="bg1"/>
                </a:solidFill>
              </a:ln>
              <a:solidFill>
                <a:srgbClr val="F2AD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C3081-C221-6A75-1EC8-159AE5443E3A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2E58CC-DCFB-9BB6-61C6-FBA366A727D7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배지 9">
              <a:extLst>
                <a:ext uri="{FF2B5EF4-FFF2-40B4-BE49-F238E27FC236}">
                  <a16:creationId xmlns:a16="http://schemas.microsoft.com/office/drawing/2014/main" id="{BD04D850-EA13-C769-E14A-FDAEDB53EB42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FCAFA0-1D79-4F67-BAF3-728B378DE6FB}"/>
              </a:ext>
            </a:extLst>
          </p:cNvPr>
          <p:cNvSpPr txBox="1"/>
          <p:nvPr/>
        </p:nvSpPr>
        <p:spPr>
          <a:xfrm>
            <a:off x="4620126" y="1299457"/>
            <a:ext cx="6642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부정적 경험의 해소</a:t>
            </a:r>
          </a:p>
        </p:txBody>
      </p:sp>
    </p:spTree>
    <p:extLst>
      <p:ext uri="{BB962C8B-B14F-4D97-AF65-F5344CB8AC3E}">
        <p14:creationId xmlns:p14="http://schemas.microsoft.com/office/powerpoint/2010/main" val="774200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경험의 해소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6796512" y="1121679"/>
            <a:ext cx="4312973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점핑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패키지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Leferi Base Type Bold" panose="020B0803000000000000" pitchFamily="50" charset="-127"/>
              <a:ea typeface="Leferi Base Type Bold" panose="020B08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패키지 상품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D1AF9-962C-43EE-9B66-41F54F104507}"/>
              </a:ext>
            </a:extLst>
          </p:cNvPr>
          <p:cNvSpPr txBox="1"/>
          <p:nvPr/>
        </p:nvSpPr>
        <p:spPr>
          <a:xfrm>
            <a:off x="8204360" y="1681779"/>
            <a:ext cx="29051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￦</a:t>
            </a:r>
            <a:r>
              <a:rPr lang="en-US" altLang="ko-KR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12,000</a:t>
            </a:r>
            <a:endParaRPr lang="ko-KR" altLang="en-US" sz="1200" dirty="0" err="1">
              <a:solidFill>
                <a:schemeClr val="bg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4D82B1-33D6-426B-BBCA-4A1B861FD888}"/>
              </a:ext>
            </a:extLst>
          </p:cNvPr>
          <p:cNvSpPr txBox="1"/>
          <p:nvPr/>
        </p:nvSpPr>
        <p:spPr>
          <a:xfrm>
            <a:off x="6343650" y="2075861"/>
            <a:ext cx="52186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상품 구성</a:t>
            </a:r>
            <a:endParaRPr lang="en-US" altLang="ko-KR" sz="14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/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1. </a:t>
            </a:r>
            <a:r>
              <a:rPr lang="ko-KR" altLang="en-US" sz="1400" dirty="0" err="1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상자</a:t>
            </a:r>
            <a:r>
              <a:rPr lang="en-US" altLang="ko-KR" sz="14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(70</a:t>
            </a:r>
            <a:r>
              <a:rPr lang="ko-KR" altLang="en-US" sz="14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레벨 던전 수준</a:t>
            </a:r>
            <a:r>
              <a:rPr lang="en-US" altLang="ko-KR" sz="14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: 1,000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∵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던전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회 추가 입장에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젬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소모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2. 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유니크 영웅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명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, </a:t>
            </a:r>
            <a:r>
              <a:rPr lang="ko-KR" altLang="en-US" sz="1400" dirty="0" err="1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에픽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무기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 선택</a:t>
            </a:r>
            <a:endParaRPr lang="en-US" altLang="ko-KR" sz="1400" dirty="0">
              <a:solidFill>
                <a:srgbClr val="F2AD0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162,000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∵ 원하는 유니크 영웅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에픽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무기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개를 구매하기 위해서는 마일리지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600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 필요 → 가챠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회에 마일리지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 지급 → 가챠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600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회 분 →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2,700*60=162,000</a:t>
            </a: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3. 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원화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￦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1,630,000</a:t>
            </a: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(1,000+163,000)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*10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=1,630,000</a:t>
            </a: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상품 가격 대비 효율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약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13,583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%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5E98947-8643-45C5-B0D2-8E01C2358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4704" y="2079925"/>
            <a:ext cx="2296354" cy="36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26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경험의 해소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6796512" y="1121679"/>
            <a:ext cx="4312973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점핑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패키지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Leferi Base Type Bold" panose="020B0803000000000000" pitchFamily="50" charset="-127"/>
              <a:ea typeface="Leferi Base Type Bold" panose="020B08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패키지 상품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D1AF9-962C-43EE-9B66-41F54F104507}"/>
              </a:ext>
            </a:extLst>
          </p:cNvPr>
          <p:cNvSpPr txBox="1"/>
          <p:nvPr/>
        </p:nvSpPr>
        <p:spPr>
          <a:xfrm>
            <a:off x="8204360" y="1681779"/>
            <a:ext cx="29051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￦</a:t>
            </a:r>
            <a:r>
              <a:rPr lang="en-US" altLang="ko-KR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30,000</a:t>
            </a:r>
            <a:endParaRPr lang="ko-KR" altLang="en-US" sz="1200" dirty="0" err="1">
              <a:solidFill>
                <a:schemeClr val="bg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10D9968-2FEF-4732-9213-4AE5D6B9E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8" t="25719" r="31632" b="5549"/>
          <a:stretch/>
        </p:blipFill>
        <p:spPr>
          <a:xfrm>
            <a:off x="2384705" y="2079924"/>
            <a:ext cx="2296354" cy="36563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8548D5-9460-48A1-8CE4-4591798D112A}"/>
              </a:ext>
            </a:extLst>
          </p:cNvPr>
          <p:cNvSpPr txBox="1"/>
          <p:nvPr/>
        </p:nvSpPr>
        <p:spPr>
          <a:xfrm>
            <a:off x="6343650" y="2075861"/>
            <a:ext cx="521869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상품 구성</a:t>
            </a:r>
            <a:endParaRPr lang="en-US" altLang="ko-KR" sz="1400" dirty="0">
              <a:solidFill>
                <a:srgbClr val="F2AD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/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1.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상자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(70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레벨 던전 수준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 10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1,000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던전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추가 입장에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소모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소환 컨트롤러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100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27,000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가챠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100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분 →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2,700*10=27,000</a:t>
            </a: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3.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유니크 영웅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명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or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에픽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무기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 선택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81,000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원하는 유니크 영웅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명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혹은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에픽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무기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개를 </a:t>
            </a:r>
            <a:b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구매하기 위해 마일리지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 필요 → </a:t>
            </a:r>
            <a:b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가챠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회에 마일리지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 지급 → 가챠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분 →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2,700 * 30=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81,000</a:t>
            </a: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4. 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원화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￦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1,090,000</a:t>
            </a: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(1,000+27,000+81,000)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*10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=1,090,000</a:t>
            </a: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상품 가격 대비 효율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약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3633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086029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경험의 해소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패키지 상품 분석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CCA707-D685-4540-BCC0-21EA117901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8" t="26232" r="7649" b="4521"/>
          <a:stretch/>
        </p:blipFill>
        <p:spPr>
          <a:xfrm>
            <a:off x="2384704" y="2079924"/>
            <a:ext cx="2313230" cy="36563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F3C442E-A8DB-4F0A-8153-D8C421F509F1}"/>
              </a:ext>
            </a:extLst>
          </p:cNvPr>
          <p:cNvSpPr txBox="1"/>
          <p:nvPr/>
        </p:nvSpPr>
        <p:spPr>
          <a:xfrm>
            <a:off x="6343650" y="2075861"/>
            <a:ext cx="521869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상품 구성</a:t>
            </a:r>
            <a:endParaRPr lang="en-US" altLang="ko-KR" sz="1400" dirty="0">
              <a:solidFill>
                <a:srgbClr val="F2AD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/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1. 8,100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2.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상자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3,000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젬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∵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던전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추가 입장에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300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소모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3. </a:t>
            </a:r>
            <a:r>
              <a:rPr lang="ko-KR" altLang="en-US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원화 환산 가치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￦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111,000</a:t>
            </a:r>
          </a:p>
          <a:p>
            <a:pPr lvl="2"/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∵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(8,100+3,000)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젬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*10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원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=111,000</a:t>
            </a: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상품 가격 대비 효율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14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300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26A430-F77A-482B-AE59-85DCECA04858}"/>
              </a:ext>
            </a:extLst>
          </p:cNvPr>
          <p:cNvSpPr txBox="1"/>
          <p:nvPr/>
        </p:nvSpPr>
        <p:spPr>
          <a:xfrm>
            <a:off x="8204360" y="1681779"/>
            <a:ext cx="29051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￦</a:t>
            </a:r>
            <a:r>
              <a:rPr lang="en-US" altLang="ko-KR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37,000</a:t>
            </a:r>
            <a:endParaRPr lang="ko-KR" altLang="en-US" sz="1200" dirty="0" err="1">
              <a:solidFill>
                <a:schemeClr val="bg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3CBA46-90ED-4E21-BD9A-76F98664A901}"/>
              </a:ext>
            </a:extLst>
          </p:cNvPr>
          <p:cNvSpPr/>
          <p:nvPr/>
        </p:nvSpPr>
        <p:spPr>
          <a:xfrm>
            <a:off x="6796512" y="1121679"/>
            <a:ext cx="4312973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기간 한정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패키지</a:t>
            </a:r>
          </a:p>
        </p:txBody>
      </p:sp>
    </p:spTree>
    <p:extLst>
      <p:ext uri="{BB962C8B-B14F-4D97-AF65-F5344CB8AC3E}">
        <p14:creationId xmlns:p14="http://schemas.microsoft.com/office/powerpoint/2010/main" val="185829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8694898-CCD3-44EC-A309-699D3C28180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CC90446-A20A-41F7-831D-DF0B7639C06F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배지 5">
              <a:extLst>
                <a:ext uri="{FF2B5EF4-FFF2-40B4-BE49-F238E27FC236}">
                  <a16:creationId xmlns:a16="http://schemas.microsoft.com/office/drawing/2014/main" id="{B5EC2F3C-780F-4229-9A69-9B5487D20BAA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4B950B7-7E07-4430-A0AF-FF86C0B49898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D3273D3-5AE9-481F-A267-38D241140591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DAECE1B-31A3-4651-B0DB-63BF5BB56C03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0DFD1ED-4208-49D9-AF0F-C465090236E9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8313CBC-976E-411E-81FE-3AF073891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F6A29AF-E6E3-4BE9-A3EC-7865A5E62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2BB70A3-878A-46D9-88A2-4A1794A7FB4B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45BE10-17E4-4A52-AE78-A758DD7A0E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444535E9-38FD-43C5-B2C9-00332198FE1F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EE2634-FBF3-474C-96BA-702ED27D522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1746C4-7D15-488C-99E8-D5B546CE65B5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경험의 해소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5CC930-28C4-4A64-B321-74B1E213A85E}"/>
              </a:ext>
            </a:extLst>
          </p:cNvPr>
          <p:cNvSpPr/>
          <p:nvPr/>
        </p:nvSpPr>
        <p:spPr>
          <a:xfrm>
            <a:off x="6796512" y="1121679"/>
            <a:ext cx="4312973" cy="509105"/>
          </a:xfrm>
          <a:prstGeom prst="rect">
            <a:avLst/>
          </a:prstGeom>
          <a:solidFill>
            <a:srgbClr val="FFB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블랙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프라이데이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패키지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#2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Leferi Base Type Bold" panose="020B0803000000000000" pitchFamily="50" charset="-127"/>
              <a:ea typeface="Leferi Base Type Bold" panose="020B08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5676AE-A56B-4B16-ABE3-FF429784DD8C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패키지 상품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D1AF9-962C-43EE-9B66-41F54F104507}"/>
              </a:ext>
            </a:extLst>
          </p:cNvPr>
          <p:cNvSpPr txBox="1"/>
          <p:nvPr/>
        </p:nvSpPr>
        <p:spPr>
          <a:xfrm>
            <a:off x="8204360" y="1681779"/>
            <a:ext cx="290512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￦</a:t>
            </a:r>
            <a:r>
              <a:rPr lang="en-US" altLang="ko-KR" sz="1200" dirty="0">
                <a:solidFill>
                  <a:schemeClr val="bg1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49,000</a:t>
            </a:r>
            <a:endParaRPr lang="ko-KR" altLang="en-US" sz="1200" dirty="0" err="1">
              <a:solidFill>
                <a:schemeClr val="bg1"/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548D5-9460-48A1-8CE4-4591798D112A}"/>
              </a:ext>
            </a:extLst>
          </p:cNvPr>
          <p:cNvSpPr txBox="1"/>
          <p:nvPr/>
        </p:nvSpPr>
        <p:spPr>
          <a:xfrm>
            <a:off x="6343650" y="2075861"/>
            <a:ext cx="52186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상품 구성</a:t>
            </a:r>
            <a:endParaRPr lang="en-US" altLang="ko-KR" sz="1400" dirty="0">
              <a:solidFill>
                <a:srgbClr val="F2AD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/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/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히어로 크리스탈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300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2.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전설의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꿈의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상급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35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b.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중급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60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c.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110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4. 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공격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방어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체력의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a.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상급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180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b.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중급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300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lvl="1"/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c.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하급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450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→ 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하급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기준으로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각성석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상자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(70</a:t>
            </a:r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레벨 던전 기준</a:t>
            </a:r>
            <a:r>
              <a:rPr lang="en-US" altLang="ko-KR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약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30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→ 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유니크 영웅 약 </a:t>
            </a:r>
            <a:r>
              <a:rPr lang="en-US" altLang="ko-KR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명을 완전히 </a:t>
            </a:r>
            <a:r>
              <a:rPr lang="ko-KR" altLang="en-US" sz="1400" dirty="0" err="1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각성시킬</a:t>
            </a:r>
            <a:r>
              <a:rPr lang="ko-KR" altLang="en-US" sz="1400" dirty="0">
                <a:solidFill>
                  <a:schemeClr val="bg1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수 있는 양</a:t>
            </a:r>
            <a:endParaRPr lang="en-US" altLang="ko-KR" sz="1400" dirty="0">
              <a:solidFill>
                <a:schemeClr val="bg1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6DAF322-6EA2-4D71-8D82-D2161D65D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4" t="27132" r="55313" b="4649"/>
          <a:stretch/>
        </p:blipFill>
        <p:spPr>
          <a:xfrm>
            <a:off x="2384705" y="2072640"/>
            <a:ext cx="2296356" cy="36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0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7A98B4C-5D14-1932-86DD-D3116D7134C6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 flipV="1">
            <a:off x="6116835" y="4586603"/>
            <a:ext cx="3782749" cy="1582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76BB2F-7ABA-3B73-ACF0-BA30ACD48270}"/>
              </a:ext>
            </a:extLst>
          </p:cNvPr>
          <p:cNvSpPr/>
          <p:nvPr/>
        </p:nvSpPr>
        <p:spPr>
          <a:xfrm>
            <a:off x="2400770" y="2747050"/>
            <a:ext cx="2246442" cy="9056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901CF2-8A12-85AD-4B73-4CD0D062ACF9}"/>
              </a:ext>
            </a:extLst>
          </p:cNvPr>
          <p:cNvSpPr/>
          <p:nvPr/>
        </p:nvSpPr>
        <p:spPr>
          <a:xfrm>
            <a:off x="911272" y="427744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부정적 경험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091F70D-1DFD-1534-1D71-D7918F943FC0}"/>
              </a:ext>
            </a:extLst>
          </p:cNvPr>
          <p:cNvCxnSpPr>
            <a:cxnSpLocks/>
            <a:stCxn id="4" idx="3"/>
            <a:endCxn id="26" idx="1"/>
          </p:cNvCxnSpPr>
          <p:nvPr/>
        </p:nvCxnSpPr>
        <p:spPr>
          <a:xfrm>
            <a:off x="2393903" y="4595311"/>
            <a:ext cx="2240301" cy="71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9CD852-CE09-C603-BF29-7C0C23C8F4FF}"/>
              </a:ext>
            </a:extLst>
          </p:cNvPr>
          <p:cNvSpPr/>
          <p:nvPr/>
        </p:nvSpPr>
        <p:spPr>
          <a:xfrm>
            <a:off x="2824947" y="289593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점핑</a:t>
            </a:r>
            <a:r>
              <a:rPr lang="ko-KR" altLang="en-US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패키지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70F39B-7331-EAE9-3C85-110C447D423A}"/>
              </a:ext>
            </a:extLst>
          </p:cNvPr>
          <p:cNvSpPr/>
          <p:nvPr/>
        </p:nvSpPr>
        <p:spPr>
          <a:xfrm>
            <a:off x="2463485" y="2313814"/>
            <a:ext cx="2170719" cy="31111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고효율 캐릭터</a:t>
            </a:r>
            <a:r>
              <a:rPr lang="en-US" altLang="ko-KR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/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장비 패키지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17928F3-72B2-B27A-FF7E-4B7960348FBE}"/>
              </a:ext>
            </a:extLst>
          </p:cNvPr>
          <p:cNvSpPr/>
          <p:nvPr/>
        </p:nvSpPr>
        <p:spPr>
          <a:xfrm>
            <a:off x="4634204" y="4284564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고등급</a:t>
            </a:r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캐릭터 및 장비 확보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7F2AC9-41EC-C998-7866-5C541B153607}"/>
              </a:ext>
            </a:extLst>
          </p:cNvPr>
          <p:cNvSpPr/>
          <p:nvPr/>
        </p:nvSpPr>
        <p:spPr>
          <a:xfrm>
            <a:off x="9899584" y="4268741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부정적 경험</a:t>
            </a:r>
            <a:endParaRPr lang="en-US" altLang="ko-KR" sz="1400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해소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C9197E6-B31F-40A6-B3CC-1B51C4770E98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2E7CDD3-AAA5-471E-A252-3F8D6FD68A65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배지 39">
              <a:extLst>
                <a:ext uri="{FF2B5EF4-FFF2-40B4-BE49-F238E27FC236}">
                  <a16:creationId xmlns:a16="http://schemas.microsoft.com/office/drawing/2014/main" id="{976E4F95-1C48-499B-96D4-5232257F5647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521804-542C-4C93-B1B8-8435C8F7E729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8AFC39-03C7-49C8-B414-082C20194E2F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C7B1B95-A563-44AA-917C-FC6E42A2E2D5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81B604A-A08A-4DC7-94CE-F1C1F33C1C4F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D745B5C-A360-40D5-92AF-98A59A00B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67372C5-0F18-4886-B486-AB0E9B0C6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76F4162-FD96-411C-BB30-5BFF5AE93714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55576D8A-47B9-4312-9FDB-9AB14871A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8651FF0-00DB-4777-A737-A3191560627C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3CB75EC-7E41-49D7-B721-2D27EEA054B1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281D89B-85B3-42EA-A7EC-637E12079737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부정적 경험의 해소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0AFEE9-44DA-4F25-A166-7C3E6C3CFE2F}"/>
              </a:ext>
            </a:extLst>
          </p:cNvPr>
          <p:cNvSpPr txBox="1"/>
          <p:nvPr/>
        </p:nvSpPr>
        <p:spPr>
          <a:xfrm>
            <a:off x="1168959" y="1121679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유저의 첫 과금 유도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6FC8EBF-0CD1-4C72-8F4F-261F6FE32C8A}"/>
              </a:ext>
            </a:extLst>
          </p:cNvPr>
          <p:cNvCxnSpPr>
            <a:stCxn id="21" idx="2"/>
          </p:cNvCxnSpPr>
          <p:nvPr/>
        </p:nvCxnSpPr>
        <p:spPr>
          <a:xfrm flipH="1">
            <a:off x="3514053" y="3652653"/>
            <a:ext cx="9938" cy="92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C901AF6-9FAC-4248-A7C4-D04CFCA1F26F}"/>
              </a:ext>
            </a:extLst>
          </p:cNvPr>
          <p:cNvSpPr/>
          <p:nvPr/>
        </p:nvSpPr>
        <p:spPr>
          <a:xfrm>
            <a:off x="5929075" y="2747050"/>
            <a:ext cx="4108895" cy="90560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DB03A6-898D-47EB-A52D-B4B52906AC9F}"/>
              </a:ext>
            </a:extLst>
          </p:cNvPr>
          <p:cNvSpPr/>
          <p:nvPr/>
        </p:nvSpPr>
        <p:spPr>
          <a:xfrm>
            <a:off x="6147808" y="289593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기간 한정</a:t>
            </a:r>
            <a:endParaRPr lang="en-US" altLang="ko-KR" sz="1600" dirty="0">
              <a:solidFill>
                <a:srgbClr val="3D3D3D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ko-KR" altLang="en-US" sz="1600" dirty="0" err="1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젬</a:t>
            </a:r>
            <a:r>
              <a:rPr lang="ko-KR" altLang="en-US" sz="16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패키지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4EF002F-4A7D-4D84-B9A9-7320593852F0}"/>
              </a:ext>
            </a:extLst>
          </p:cNvPr>
          <p:cNvSpPr/>
          <p:nvPr/>
        </p:nvSpPr>
        <p:spPr>
          <a:xfrm>
            <a:off x="6898162" y="2313814"/>
            <a:ext cx="2170719" cy="31111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저효율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400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각성석</a:t>
            </a:r>
            <a:r>
              <a:rPr lang="ko-KR" altLang="en-US" sz="1400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패키지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54835F-469F-4705-9036-BF11E8DB8F43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7983523" y="3652653"/>
            <a:ext cx="0" cy="92953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6FDD8B2-E3B1-4EF4-A02C-BEE05FF26DC8}"/>
              </a:ext>
            </a:extLst>
          </p:cNvPr>
          <p:cNvSpPr/>
          <p:nvPr/>
        </p:nvSpPr>
        <p:spPr>
          <a:xfrm>
            <a:off x="7779285" y="2895939"/>
            <a:ext cx="1482631" cy="635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블랙 </a:t>
            </a:r>
            <a:r>
              <a:rPr lang="ko-KR" altLang="en-US" sz="1400" dirty="0" err="1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프라이데이</a:t>
            </a:r>
            <a:r>
              <a:rPr lang="ko-KR" altLang="en-US" sz="1400" dirty="0">
                <a:solidFill>
                  <a:srgbClr val="3D3D3D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패키지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5C117-8CB3-4864-863F-362DC355CA4A}"/>
              </a:ext>
            </a:extLst>
          </p:cNvPr>
          <p:cNvSpPr txBox="1"/>
          <p:nvPr/>
        </p:nvSpPr>
        <p:spPr>
          <a:xfrm>
            <a:off x="9410762" y="3029134"/>
            <a:ext cx="49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1412063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E45E2-4C9B-04EA-1F15-701C5A5CFB64}"/>
              </a:ext>
            </a:extLst>
          </p:cNvPr>
          <p:cNvSpPr txBox="1"/>
          <p:nvPr/>
        </p:nvSpPr>
        <p:spPr>
          <a:xfrm>
            <a:off x="751115" y="2552700"/>
            <a:ext cx="439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600" dirty="0">
                <a:ln>
                  <a:solidFill>
                    <a:schemeClr val="bg1"/>
                  </a:solidFill>
                </a:ln>
                <a:solidFill>
                  <a:srgbClr val="F2AD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05</a:t>
            </a:r>
            <a:endParaRPr lang="ko-KR" altLang="en-US" sz="25600" dirty="0">
              <a:ln>
                <a:solidFill>
                  <a:schemeClr val="bg1"/>
                </a:solidFill>
              </a:ln>
              <a:solidFill>
                <a:srgbClr val="F2AD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C3081-C221-6A75-1EC8-159AE5443E3A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2E58CC-DCFB-9BB6-61C6-FBA366A727D7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배지 9">
              <a:extLst>
                <a:ext uri="{FF2B5EF4-FFF2-40B4-BE49-F238E27FC236}">
                  <a16:creationId xmlns:a16="http://schemas.microsoft.com/office/drawing/2014/main" id="{BD04D850-EA13-C769-E14A-FDAEDB53EB42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FCAFA0-1D79-4F67-BAF3-728B378DE6FB}"/>
              </a:ext>
            </a:extLst>
          </p:cNvPr>
          <p:cNvSpPr txBox="1"/>
          <p:nvPr/>
        </p:nvSpPr>
        <p:spPr>
          <a:xfrm>
            <a:off x="4620126" y="1299457"/>
            <a:ext cx="6642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7793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E45E2-4C9B-04EA-1F15-701C5A5CFB64}"/>
              </a:ext>
            </a:extLst>
          </p:cNvPr>
          <p:cNvSpPr txBox="1"/>
          <p:nvPr/>
        </p:nvSpPr>
        <p:spPr>
          <a:xfrm>
            <a:off x="751115" y="2552700"/>
            <a:ext cx="439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600" dirty="0">
                <a:ln>
                  <a:solidFill>
                    <a:schemeClr val="bg1"/>
                  </a:solidFill>
                </a:ln>
                <a:solidFill>
                  <a:srgbClr val="F2AD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01</a:t>
            </a:r>
            <a:endParaRPr lang="ko-KR" altLang="en-US" sz="25600" dirty="0">
              <a:ln>
                <a:solidFill>
                  <a:schemeClr val="bg1"/>
                </a:solidFill>
              </a:ln>
              <a:solidFill>
                <a:srgbClr val="F2AD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0F037-A889-D48E-658F-7658FAE6487C}"/>
              </a:ext>
            </a:extLst>
          </p:cNvPr>
          <p:cNvSpPr txBox="1"/>
          <p:nvPr/>
        </p:nvSpPr>
        <p:spPr>
          <a:xfrm>
            <a:off x="5514350" y="1706314"/>
            <a:ext cx="63817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	   </a:t>
            </a:r>
            <a:r>
              <a:rPr lang="ko-KR" altLang="en-US" sz="6000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소개</a:t>
            </a:r>
            <a:endParaRPr lang="en-US" altLang="ko-KR" sz="6000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6000" dirty="0">
                <a:solidFill>
                  <a:srgbClr val="26262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  </a:t>
            </a:r>
            <a:r>
              <a:rPr lang="en-US" altLang="ko-KR" sz="6000" dirty="0">
                <a:solidFill>
                  <a:srgbClr val="26262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          </a:t>
            </a:r>
          </a:p>
          <a:p>
            <a:r>
              <a:rPr lang="en-US" altLang="ko-KR" sz="6000" dirty="0">
                <a:solidFill>
                  <a:srgbClr val="262626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			    </a:t>
            </a:r>
            <a:endParaRPr lang="ko-KR" altLang="en-US" sz="6000" dirty="0">
              <a:solidFill>
                <a:srgbClr val="262626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C3081-C221-6A75-1EC8-159AE5443E3A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2E58CC-DCFB-9BB6-61C6-FBA366A727D7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배지 9">
              <a:extLst>
                <a:ext uri="{FF2B5EF4-FFF2-40B4-BE49-F238E27FC236}">
                  <a16:creationId xmlns:a16="http://schemas.microsoft.com/office/drawing/2014/main" id="{BD04D850-EA13-C769-E14A-FDAEDB53EB42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8328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1508D12-6B22-47D2-9813-E667B78364A6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623FE0F-C3EE-4251-AA75-AC6FC1E4662D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배지 14">
              <a:extLst>
                <a:ext uri="{FF2B5EF4-FFF2-40B4-BE49-F238E27FC236}">
                  <a16:creationId xmlns:a16="http://schemas.microsoft.com/office/drawing/2014/main" id="{A1B41087-0188-423E-A207-11D3096B8B44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4EAC3D-E1C6-4B92-AE38-E99DAC6A780C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chemeClr val="bg1">
              <a:lumMod val="75000"/>
            </a:schemeClr>
          </a:solidFill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A729B82-68FA-4FB7-BD3F-3CF6A572C0B5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9C70993-E9FC-4B85-A4EB-B0763AB052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E26FFF4-5B3C-4B9B-80D7-916FC029DC9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48479EB-B13F-4E54-8CA5-4E5A6F861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4595F89-94C5-444E-B0AC-081B60F6E6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8FDF7C0-0140-4DBE-A5AF-0CBA324C7D63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7D189E9-34C0-49D1-9ADA-61C748094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7A18378-197C-4A96-B993-40431DA02608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AE8EA77-6CB1-47C6-8ED8-2AA73244A8C2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4FE332F-1038-4CF1-AD9F-D224B4ED32AF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05.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결론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89ED1-2D30-4331-BBAB-018A55DD75E5}"/>
              </a:ext>
            </a:extLst>
          </p:cNvPr>
          <p:cNvSpPr txBox="1"/>
          <p:nvPr/>
        </p:nvSpPr>
        <p:spPr>
          <a:xfrm>
            <a:off x="4839839" y="1785704"/>
            <a:ext cx="4126880" cy="383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게임의 시스템과 재미를 이해할 수 있는 동선 설계</a:t>
            </a:r>
            <a:endParaRPr lang="ko-KR" altLang="en-US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A6D759-9141-F1C7-897B-387610BB6CF7}"/>
              </a:ext>
            </a:extLst>
          </p:cNvPr>
          <p:cNvSpPr/>
          <p:nvPr/>
        </p:nvSpPr>
        <p:spPr>
          <a:xfrm>
            <a:off x="2900430" y="1764900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#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게임의 이해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6EF9A96-1542-7426-BED9-29A6360307B2}"/>
              </a:ext>
            </a:extLst>
          </p:cNvPr>
          <p:cNvSpPr/>
          <p:nvPr/>
        </p:nvSpPr>
        <p:spPr>
          <a:xfrm>
            <a:off x="2900430" y="2979546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#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허들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8C2C1E-0012-EE75-4F1A-1D4C338D079F}"/>
              </a:ext>
            </a:extLst>
          </p:cNvPr>
          <p:cNvSpPr/>
          <p:nvPr/>
        </p:nvSpPr>
        <p:spPr>
          <a:xfrm>
            <a:off x="2900430" y="4194192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#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첫 과금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262968C-E1B3-44D4-B945-286539A8F1A0}"/>
              </a:ext>
            </a:extLst>
          </p:cNvPr>
          <p:cNvSpPr/>
          <p:nvPr/>
        </p:nvSpPr>
        <p:spPr>
          <a:xfrm>
            <a:off x="2900430" y="5408839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#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정착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6114BC-0EC6-4335-AE20-9BA112453EEB}"/>
              </a:ext>
            </a:extLst>
          </p:cNvPr>
          <p:cNvSpPr txBox="1"/>
          <p:nvPr/>
        </p:nvSpPr>
        <p:spPr>
          <a:xfrm>
            <a:off x="4839839" y="3000349"/>
            <a:ext cx="4126880" cy="383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난이도에 비해 부족한 육성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, 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돌파할 방법은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?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CB62E8-3996-4608-A555-F9D66F02550C}"/>
              </a:ext>
            </a:extLst>
          </p:cNvPr>
          <p:cNvSpPr txBox="1"/>
          <p:nvPr/>
        </p:nvSpPr>
        <p:spPr>
          <a:xfrm>
            <a:off x="4839838" y="4214995"/>
            <a:ext cx="4451733" cy="383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고효율 패키지를 판매 → 과금 장벽을 스스로 넘도록 유도</a:t>
            </a:r>
            <a:endParaRPr lang="ko-KR" altLang="en-US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6D2B30-F7AC-46DC-A909-463DBF772CE0}"/>
              </a:ext>
            </a:extLst>
          </p:cNvPr>
          <p:cNvSpPr txBox="1"/>
          <p:nvPr/>
        </p:nvSpPr>
        <p:spPr>
          <a:xfrm>
            <a:off x="4839838" y="5429642"/>
            <a:ext cx="4451733" cy="3836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부정적 경험의 해소</a:t>
            </a:r>
            <a:endParaRPr lang="ko-KR" altLang="en-US" sz="1400" dirty="0">
              <a:solidFill>
                <a:schemeClr val="bg1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03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99FE27-4111-D210-8C8A-AD060D120086}"/>
              </a:ext>
            </a:extLst>
          </p:cNvPr>
          <p:cNvSpPr/>
          <p:nvPr/>
        </p:nvSpPr>
        <p:spPr>
          <a:xfrm>
            <a:off x="4026692" y="3676650"/>
            <a:ext cx="39600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6AC6F-1FF0-F8F0-226C-E413BA8F26FE}"/>
              </a:ext>
            </a:extLst>
          </p:cNvPr>
          <p:cNvSpPr txBox="1"/>
          <p:nvPr/>
        </p:nvSpPr>
        <p:spPr>
          <a:xfrm>
            <a:off x="4105274" y="2960668"/>
            <a:ext cx="4086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5600" spc="3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감사합니다</a:t>
            </a:r>
            <a:r>
              <a:rPr lang="en-US" altLang="ko-KR" sz="5600" spc="3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!</a:t>
            </a:r>
            <a:endParaRPr lang="ko-KR" altLang="en-US" sz="5600" spc="300" dirty="0" err="1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58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6FE3E9-6CD4-B295-4DC1-1F06186DF62E}"/>
              </a:ext>
            </a:extLst>
          </p:cNvPr>
          <p:cNvSpPr/>
          <p:nvPr/>
        </p:nvSpPr>
        <p:spPr>
          <a:xfrm>
            <a:off x="359400" y="3424112"/>
            <a:ext cx="11473200" cy="3073468"/>
          </a:xfrm>
          <a:prstGeom prst="rect">
            <a:avLst/>
          </a:prstGeom>
          <a:solidFill>
            <a:srgbClr val="F2A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2AED87-C7CC-47E3-8575-93395EC29614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C7E1D2-5738-44D7-A835-7E348A14EDAD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배지 3">
              <a:extLst>
                <a:ext uri="{FF2B5EF4-FFF2-40B4-BE49-F238E27FC236}">
                  <a16:creationId xmlns:a16="http://schemas.microsoft.com/office/drawing/2014/main" id="{6590411B-3E2E-48E1-B1ED-53CA9FC56BC9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119985-7080-4CE6-AAA4-B07834E79B73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rgbClr val="4F4033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B5B4FC-8AF4-4A45-BC4C-9D4E7616601C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561AA3D-6F25-4923-A200-13749E78AB87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09B0EB9-9394-4697-BD32-4B6DE11C178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83402-9DB9-4E11-BD71-8A66A40D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DDB866D-ED05-42F5-8B0C-B50D8AC1D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8C8C08A-A31A-4CEE-A3C3-418AC64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973DFB5-E8BC-4F50-B4D9-A4D23D82A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9BB3679-43A2-43E6-A593-08535172BE67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AA69A36-B7A7-4770-9260-26ADCBD671F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31710F-FE2B-4403-8A70-A6B4812DA1F3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01. </a:t>
            </a:r>
            <a:r>
              <a:rPr lang="ko-KR" altLang="en-US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 소개</a:t>
            </a:r>
          </a:p>
        </p:txBody>
      </p:sp>
      <p:sp>
        <p:nvSpPr>
          <p:cNvPr id="40" name="사각형: 둥근 모서리 13">
            <a:extLst>
              <a:ext uri="{FF2B5EF4-FFF2-40B4-BE49-F238E27FC236}">
                <a16:creationId xmlns:a16="http://schemas.microsoft.com/office/drawing/2014/main" id="{21EDE283-0344-216E-F7D7-2E7E79FA10E4}"/>
              </a:ext>
            </a:extLst>
          </p:cNvPr>
          <p:cNvSpPr/>
          <p:nvPr/>
        </p:nvSpPr>
        <p:spPr>
          <a:xfrm>
            <a:off x="7403705" y="2925121"/>
            <a:ext cx="3283430" cy="4402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600" dirty="0" err="1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수집형</a:t>
            </a:r>
            <a:r>
              <a:rPr lang="ko-KR" altLang="en-US" sz="1600" dirty="0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</a:t>
            </a:r>
            <a:r>
              <a:rPr lang="en-US" altLang="ko-KR" sz="1600" dirty="0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RPG #</a:t>
            </a:r>
            <a:r>
              <a:rPr lang="ko-KR" altLang="en-US" sz="1600" dirty="0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스토리 </a:t>
            </a:r>
            <a:r>
              <a:rPr lang="en-US" altLang="ko-KR" sz="1600" dirty="0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#</a:t>
            </a:r>
            <a:r>
              <a:rPr lang="ko-KR" altLang="en-US" sz="1600" dirty="0" err="1">
                <a:solidFill>
                  <a:srgbClr val="F9BF15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도트풍</a:t>
            </a:r>
            <a:endParaRPr lang="ko-KR" altLang="en-US" sz="1600" dirty="0">
              <a:solidFill>
                <a:srgbClr val="F9BF15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pic>
        <p:nvPicPr>
          <p:cNvPr id="1032" name="Picture 8" descr="프리뷰] 카카오게임즈, 신작 모바일 RPG '가디언 테일즈' &lt; IT/과학 &lt; 기사본문 - 데일리그리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935" y="2573231"/>
            <a:ext cx="3561686" cy="17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26C0FE8-3F30-4599-AAD7-AA6111AA52FD}"/>
              </a:ext>
            </a:extLst>
          </p:cNvPr>
          <p:cNvSpPr txBox="1"/>
          <p:nvPr/>
        </p:nvSpPr>
        <p:spPr>
          <a:xfrm>
            <a:off x="5539566" y="3582450"/>
            <a:ext cx="5490381" cy="794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주인공</a:t>
            </a:r>
            <a:r>
              <a:rPr lang="en-US" altLang="ko-KR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(</a:t>
            </a:r>
            <a:r>
              <a:rPr lang="ko-KR" altLang="en-US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가디언</a:t>
            </a:r>
            <a:r>
              <a:rPr lang="en-US" altLang="ko-KR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)</a:t>
            </a:r>
            <a:r>
              <a:rPr lang="ko-KR" altLang="en-US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과 </a:t>
            </a:r>
            <a:r>
              <a:rPr lang="ko-KR" altLang="en-US" sz="16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캔터베리</a:t>
            </a:r>
            <a:r>
              <a:rPr lang="ko-KR" altLang="en-US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왕국의 공주가 </a:t>
            </a:r>
            <a:r>
              <a:rPr lang="ko-KR" altLang="en-US" sz="1600" dirty="0" err="1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인베이더의</a:t>
            </a:r>
            <a:r>
              <a:rPr lang="ko-KR" altLang="en-US" sz="1600" dirty="0"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침략에서 왕국을 다시 되찾기 위한 과정에서 벌어지는 이야기를 다룬 게임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12C75D-A9D3-4B7C-BBF6-8C34CF59C725}"/>
              </a:ext>
            </a:extLst>
          </p:cNvPr>
          <p:cNvSpPr txBox="1"/>
          <p:nvPr/>
        </p:nvSpPr>
        <p:spPr>
          <a:xfrm>
            <a:off x="5530038" y="2945207"/>
            <a:ext cx="307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띵작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어드벤처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2010024-D5BA-4050-8972-E760C4C660DB}"/>
              </a:ext>
            </a:extLst>
          </p:cNvPr>
          <p:cNvSpPr/>
          <p:nvPr/>
        </p:nvSpPr>
        <p:spPr>
          <a:xfrm>
            <a:off x="5645345" y="3394078"/>
            <a:ext cx="158400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18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F28644-197E-AF46-F92B-76BCCA7B3824}"/>
              </a:ext>
            </a:extLst>
          </p:cNvPr>
          <p:cNvSpPr/>
          <p:nvPr/>
        </p:nvSpPr>
        <p:spPr>
          <a:xfrm>
            <a:off x="5462587" y="1415397"/>
            <a:ext cx="1266824" cy="121200"/>
          </a:xfrm>
          <a:prstGeom prst="rect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2AED87-C7CC-47E3-8575-93395EC29614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C7E1D2-5738-44D7-A835-7E348A14EDAD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배지 3">
              <a:extLst>
                <a:ext uri="{FF2B5EF4-FFF2-40B4-BE49-F238E27FC236}">
                  <a16:creationId xmlns:a16="http://schemas.microsoft.com/office/drawing/2014/main" id="{6590411B-3E2E-48E1-B1ED-53CA9FC56BC9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119985-7080-4CE6-AAA4-B07834E79B73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rgbClr val="4F4033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B5B4FC-8AF4-4A45-BC4C-9D4E7616601C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561AA3D-6F25-4923-A200-13749E78AB87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09B0EB9-9394-4697-BD32-4B6DE11C178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83402-9DB9-4E11-BD71-8A66A40D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DDB866D-ED05-42F5-8B0C-B50D8AC1D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8C8C08A-A31A-4CEE-A3C3-418AC64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973DFB5-E8BC-4F50-B4D9-A4D23D82A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9BB3679-43A2-43E6-A593-08535172BE67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AA69A36-B7A7-4770-9260-26ADCBD671F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31710F-FE2B-4403-8A70-A6B4812DA1F3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01. </a:t>
            </a:r>
            <a:r>
              <a:rPr lang="ko-KR" altLang="en-US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 소개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3FEE8A-400C-437D-BBA1-D980E0F20A2B}"/>
              </a:ext>
            </a:extLst>
          </p:cNvPr>
          <p:cNvSpPr txBox="1"/>
          <p:nvPr/>
        </p:nvSpPr>
        <p:spPr>
          <a:xfrm>
            <a:off x="5129179" y="1201449"/>
            <a:ext cx="193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가테의</a:t>
            </a:r>
            <a:r>
              <a:rPr lang="ko-KR" altLang="en-US" dirty="0"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특징</a:t>
            </a:r>
          </a:p>
        </p:txBody>
      </p:sp>
      <p:sp>
        <p:nvSpPr>
          <p:cNvPr id="25" name="오각형 24"/>
          <p:cNvSpPr/>
          <p:nvPr/>
        </p:nvSpPr>
        <p:spPr>
          <a:xfrm>
            <a:off x="2197606" y="1906467"/>
            <a:ext cx="7796788" cy="646234"/>
          </a:xfrm>
          <a:prstGeom prst="homePlate">
            <a:avLst/>
          </a:prstGeom>
          <a:solidFill>
            <a:srgbClr val="F2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2197606" y="1906047"/>
            <a:ext cx="2040377" cy="646234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6E88A2-7F26-4834-35DF-13650F2B0A3F}"/>
              </a:ext>
            </a:extLst>
          </p:cNvPr>
          <p:cNvSpPr txBox="1"/>
          <p:nvPr/>
        </p:nvSpPr>
        <p:spPr>
          <a:xfrm>
            <a:off x="2380785" y="2044498"/>
            <a:ext cx="167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2AD0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수집형</a:t>
            </a:r>
            <a:r>
              <a:rPr lang="ko-KR" altLang="en-US" dirty="0">
                <a:solidFill>
                  <a:srgbClr val="F2AD0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 </a:t>
            </a:r>
            <a:r>
              <a:rPr lang="en-US" altLang="ko-KR" dirty="0">
                <a:solidFill>
                  <a:srgbClr val="F2AD00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RPG</a:t>
            </a:r>
            <a:endParaRPr lang="ko-KR" altLang="en-US" dirty="0">
              <a:solidFill>
                <a:srgbClr val="F2AD00"/>
              </a:solidFill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A8C63B-5D00-0B0D-A464-33993BA34AA6}"/>
              </a:ext>
            </a:extLst>
          </p:cNvPr>
          <p:cNvSpPr txBox="1"/>
          <p:nvPr/>
        </p:nvSpPr>
        <p:spPr>
          <a:xfrm>
            <a:off x="4039863" y="2060158"/>
            <a:ext cx="545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F4033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다양한 특성을 가진 캐릭터를 수집하고 육성 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197606" y="2707684"/>
            <a:ext cx="7796788" cy="646654"/>
            <a:chOff x="1945089" y="1959355"/>
            <a:chExt cx="7796788" cy="646654"/>
          </a:xfrm>
        </p:grpSpPr>
        <p:sp>
          <p:nvSpPr>
            <p:cNvPr id="57" name="오각형 56"/>
            <p:cNvSpPr/>
            <p:nvPr/>
          </p:nvSpPr>
          <p:spPr>
            <a:xfrm>
              <a:off x="1945089" y="1959775"/>
              <a:ext cx="7796788" cy="646234"/>
            </a:xfrm>
            <a:prstGeom prst="homePlate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945089" y="1959355"/>
              <a:ext cx="2040377" cy="646234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6E88A2-7F26-4834-35DF-13650F2B0A3F}"/>
                </a:ext>
              </a:extLst>
            </p:cNvPr>
            <p:cNvSpPr txBox="1"/>
            <p:nvPr/>
          </p:nvSpPr>
          <p:spPr>
            <a:xfrm>
              <a:off x="2128268" y="2097806"/>
              <a:ext cx="167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2AD0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스토리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BA8C63B-5D00-0B0D-A464-33993BA34AA6}"/>
                </a:ext>
              </a:extLst>
            </p:cNvPr>
            <p:cNvSpPr txBox="1"/>
            <p:nvPr/>
          </p:nvSpPr>
          <p:spPr>
            <a:xfrm>
              <a:off x="3229997" y="2105846"/>
              <a:ext cx="5457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F4033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흥미진진한 스토리와 연출 방식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197606" y="3509321"/>
            <a:ext cx="7796788" cy="646654"/>
            <a:chOff x="1945089" y="1959355"/>
            <a:chExt cx="7796788" cy="646654"/>
          </a:xfrm>
        </p:grpSpPr>
        <p:sp>
          <p:nvSpPr>
            <p:cNvPr id="65" name="오각형 64"/>
            <p:cNvSpPr/>
            <p:nvPr/>
          </p:nvSpPr>
          <p:spPr>
            <a:xfrm>
              <a:off x="1945089" y="1959775"/>
              <a:ext cx="7796788" cy="646234"/>
            </a:xfrm>
            <a:prstGeom prst="homePlate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945089" y="1959355"/>
              <a:ext cx="2040377" cy="646234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6E88A2-7F26-4834-35DF-13650F2B0A3F}"/>
                </a:ext>
              </a:extLst>
            </p:cNvPr>
            <p:cNvSpPr txBox="1"/>
            <p:nvPr/>
          </p:nvSpPr>
          <p:spPr>
            <a:xfrm>
              <a:off x="2128268" y="2097806"/>
              <a:ext cx="167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2AD0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도트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BA8C63B-5D00-0B0D-A464-33993BA34AA6}"/>
                </a:ext>
              </a:extLst>
            </p:cNvPr>
            <p:cNvSpPr txBox="1"/>
            <p:nvPr/>
          </p:nvSpPr>
          <p:spPr>
            <a:xfrm>
              <a:off x="3339245" y="2096591"/>
              <a:ext cx="5457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F4033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도트 그래픽의 아기자기한 캐릭터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2197606" y="4310958"/>
            <a:ext cx="7796788" cy="646654"/>
            <a:chOff x="1945089" y="1959355"/>
            <a:chExt cx="7796788" cy="646654"/>
          </a:xfrm>
        </p:grpSpPr>
        <p:sp>
          <p:nvSpPr>
            <p:cNvPr id="75" name="오각형 74"/>
            <p:cNvSpPr/>
            <p:nvPr/>
          </p:nvSpPr>
          <p:spPr>
            <a:xfrm>
              <a:off x="1945089" y="1959775"/>
              <a:ext cx="7796788" cy="646234"/>
            </a:xfrm>
            <a:prstGeom prst="homePlate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45089" y="1959355"/>
              <a:ext cx="2040377" cy="646234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6E88A2-7F26-4834-35DF-13650F2B0A3F}"/>
                </a:ext>
              </a:extLst>
            </p:cNvPr>
            <p:cNvSpPr txBox="1"/>
            <p:nvPr/>
          </p:nvSpPr>
          <p:spPr>
            <a:xfrm>
              <a:off x="2128268" y="2097806"/>
              <a:ext cx="167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2AD0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퍼즐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BA8C63B-5D00-0B0D-A464-33993BA34AA6}"/>
                </a:ext>
              </a:extLst>
            </p:cNvPr>
            <p:cNvSpPr txBox="1"/>
            <p:nvPr/>
          </p:nvSpPr>
          <p:spPr>
            <a:xfrm>
              <a:off x="3323135" y="2081475"/>
              <a:ext cx="5457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F4033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맵 곳곳에서 풀 수 있는 퍼즐 요소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2197606" y="5112594"/>
            <a:ext cx="7796788" cy="646654"/>
            <a:chOff x="1945089" y="1959355"/>
            <a:chExt cx="7796788" cy="646654"/>
          </a:xfrm>
        </p:grpSpPr>
        <p:sp>
          <p:nvSpPr>
            <p:cNvPr id="80" name="오각형 79"/>
            <p:cNvSpPr/>
            <p:nvPr/>
          </p:nvSpPr>
          <p:spPr>
            <a:xfrm>
              <a:off x="1945089" y="1959775"/>
              <a:ext cx="7796788" cy="646234"/>
            </a:xfrm>
            <a:prstGeom prst="homePlate">
              <a:avLst/>
            </a:prstGeom>
            <a:solidFill>
              <a:srgbClr val="F2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945089" y="1959355"/>
              <a:ext cx="2040377" cy="646234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26E88A2-7F26-4834-35DF-13650F2B0A3F}"/>
                </a:ext>
              </a:extLst>
            </p:cNvPr>
            <p:cNvSpPr txBox="1"/>
            <p:nvPr/>
          </p:nvSpPr>
          <p:spPr>
            <a:xfrm>
              <a:off x="2128268" y="2097806"/>
              <a:ext cx="167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2AD00"/>
                  </a:solidFill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부유성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BA8C63B-5D00-0B0D-A464-33993BA34AA6}"/>
                </a:ext>
              </a:extLst>
            </p:cNvPr>
            <p:cNvSpPr txBox="1"/>
            <p:nvPr/>
          </p:nvSpPr>
          <p:spPr>
            <a:xfrm>
              <a:off x="4123665" y="2112318"/>
              <a:ext cx="5457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4F4033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시간이 지날수록 게임에 도움이 되는 기능들이 오픈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46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03F28644-197E-AF46-F92B-76BCCA7B3824}"/>
              </a:ext>
            </a:extLst>
          </p:cNvPr>
          <p:cNvSpPr/>
          <p:nvPr/>
        </p:nvSpPr>
        <p:spPr>
          <a:xfrm>
            <a:off x="5050615" y="1415397"/>
            <a:ext cx="2109820" cy="121200"/>
          </a:xfrm>
          <a:prstGeom prst="rect">
            <a:avLst/>
          </a:prstGeom>
          <a:solidFill>
            <a:srgbClr val="F2AD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6FE3E9-6CD4-B295-4DC1-1F06186DF62E}"/>
              </a:ext>
            </a:extLst>
          </p:cNvPr>
          <p:cNvSpPr/>
          <p:nvPr/>
        </p:nvSpPr>
        <p:spPr>
          <a:xfrm>
            <a:off x="359400" y="3424112"/>
            <a:ext cx="11473200" cy="3073468"/>
          </a:xfrm>
          <a:prstGeom prst="rect">
            <a:avLst/>
          </a:prstGeom>
          <a:solidFill>
            <a:srgbClr val="F2A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2AED87-C7CC-47E3-8575-93395EC29614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C7E1D2-5738-44D7-A835-7E348A14EDAD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배지 3">
              <a:extLst>
                <a:ext uri="{FF2B5EF4-FFF2-40B4-BE49-F238E27FC236}">
                  <a16:creationId xmlns:a16="http://schemas.microsoft.com/office/drawing/2014/main" id="{6590411B-3E2E-48E1-B1ED-53CA9FC56BC9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CFA7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119985-7080-4CE6-AAA4-B07834E79B73}"/>
              </a:ext>
            </a:extLst>
          </p:cNvPr>
          <p:cNvGrpSpPr>
            <a:grpSpLocks/>
          </p:cNvGrpSpPr>
          <p:nvPr/>
        </p:nvGrpSpPr>
        <p:grpSpPr>
          <a:xfrm rot="2700000">
            <a:off x="734400" y="770177"/>
            <a:ext cx="360000" cy="360000"/>
            <a:chOff x="7212806" y="621506"/>
            <a:chExt cx="432000" cy="432000"/>
          </a:xfrm>
          <a:solidFill>
            <a:srgbClr val="4F4033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B5B4FC-8AF4-4A45-BC4C-9D4E7616601C}"/>
                </a:ext>
              </a:extLst>
            </p:cNvPr>
            <p:cNvSpPr/>
            <p:nvPr/>
          </p:nvSpPr>
          <p:spPr>
            <a:xfrm>
              <a:off x="7212806" y="621506"/>
              <a:ext cx="432000" cy="432000"/>
            </a:xfrm>
            <a:prstGeom prst="rect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561AA3D-6F25-4923-A200-13749E78AB87}"/>
                </a:ext>
              </a:extLst>
            </p:cNvPr>
            <p:cNvCxnSpPr>
              <a:cxnSpLocks/>
            </p:cNvCxnSpPr>
            <p:nvPr/>
          </p:nvCxnSpPr>
          <p:spPr>
            <a:xfrm>
              <a:off x="7558406" y="707906"/>
              <a:ext cx="0" cy="3456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09B0EB9-9394-4697-BD32-4B6DE11C1784}"/>
                </a:ext>
              </a:extLst>
            </p:cNvPr>
            <p:cNvCxnSpPr>
              <a:cxnSpLocks/>
            </p:cNvCxnSpPr>
            <p:nvPr/>
          </p:nvCxnSpPr>
          <p:spPr>
            <a:xfrm>
              <a:off x="7299206" y="707906"/>
              <a:ext cx="2592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CC83402-9DB9-4E11-BD71-8A66A40DC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206" y="707906"/>
              <a:ext cx="0" cy="2592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DDB866D-ED05-42F5-8B0C-B50D8AC1D0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9206" y="967106"/>
              <a:ext cx="1728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8C8C08A-A31A-4CEE-A3C3-418AC648D0F1}"/>
                </a:ext>
              </a:extLst>
            </p:cNvPr>
            <p:cNvCxnSpPr>
              <a:cxnSpLocks/>
            </p:cNvCxnSpPr>
            <p:nvPr/>
          </p:nvCxnSpPr>
          <p:spPr>
            <a:xfrm>
              <a:off x="7472006" y="794306"/>
              <a:ext cx="0" cy="1728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973DFB5-E8BC-4F50-B4D9-A4D23D82A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606" y="794306"/>
              <a:ext cx="86400" cy="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D9BB3679-43A2-43E6-A593-08535172BE67}"/>
                </a:ext>
              </a:extLst>
            </p:cNvPr>
            <p:cNvCxnSpPr/>
            <p:nvPr/>
          </p:nvCxnSpPr>
          <p:spPr>
            <a:xfrm>
              <a:off x="7385606" y="794306"/>
              <a:ext cx="0" cy="86400"/>
            </a:xfrm>
            <a:prstGeom prst="line">
              <a:avLst/>
            </a:prstGeom>
            <a:grpFill/>
            <a:ln w="254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AA69A36-B7A7-4770-9260-26ADCBD671F9}"/>
              </a:ext>
            </a:extLst>
          </p:cNvPr>
          <p:cNvCxnSpPr/>
          <p:nvPr/>
        </p:nvCxnSpPr>
        <p:spPr>
          <a:xfrm>
            <a:off x="1168959" y="950177"/>
            <a:ext cx="2431491" cy="0"/>
          </a:xfrm>
          <a:prstGeom prst="line">
            <a:avLst/>
          </a:prstGeom>
          <a:ln w="12700">
            <a:solidFill>
              <a:srgbClr val="4F4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31710F-FE2B-4403-8A70-A6B4812DA1F3}"/>
              </a:ext>
            </a:extLst>
          </p:cNvPr>
          <p:cNvSpPr txBox="1"/>
          <p:nvPr/>
        </p:nvSpPr>
        <p:spPr>
          <a:xfrm>
            <a:off x="1168959" y="529954"/>
            <a:ext cx="24314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01. </a:t>
            </a:r>
            <a:r>
              <a:rPr lang="ko-KR" altLang="en-US" sz="160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게임 소개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C58B2505-E968-F8DB-2162-CFF1BC11B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2967332"/>
            <a:ext cx="914400" cy="914400"/>
          </a:xfrm>
          <a:prstGeom prst="ellipse">
            <a:avLst/>
          </a:prstGeom>
          <a:solidFill>
            <a:srgbClr val="4F4033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5" name="그래픽 34" descr="장식용 깃발 윤곽선">
            <a:extLst>
              <a:ext uri="{FF2B5EF4-FFF2-40B4-BE49-F238E27FC236}">
                <a16:creationId xmlns:a16="http://schemas.microsoft.com/office/drawing/2014/main" id="{4D84C0C2-EDE4-9F93-90D4-774FB5657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5924" y="3065198"/>
            <a:ext cx="717829" cy="717829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31AA5F4-1BD2-EBBE-B86D-19BC597CC016}"/>
              </a:ext>
            </a:extLst>
          </p:cNvPr>
          <p:cNvGrpSpPr/>
          <p:nvPr/>
        </p:nvGrpSpPr>
        <p:grpSpPr>
          <a:xfrm>
            <a:off x="5391150" y="2428875"/>
            <a:ext cx="1419225" cy="1452857"/>
            <a:chOff x="1800225" y="2428875"/>
            <a:chExt cx="1419225" cy="1452857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B585B4ED-B131-22AC-4114-B0DC134C0813}"/>
                </a:ext>
              </a:extLst>
            </p:cNvPr>
            <p:cNvGrpSpPr/>
            <p:nvPr/>
          </p:nvGrpSpPr>
          <p:grpSpPr>
            <a:xfrm>
              <a:off x="2057400" y="2967332"/>
              <a:ext cx="914400" cy="914400"/>
              <a:chOff x="2057400" y="2967332"/>
              <a:chExt cx="914400" cy="914400"/>
            </a:xfrm>
          </p:grpSpPr>
          <p:sp>
            <p:nvSpPr>
              <p:cNvPr id="15" name="Oval 10">
                <a:extLst>
                  <a:ext uri="{FF2B5EF4-FFF2-40B4-BE49-F238E27FC236}">
                    <a16:creationId xmlns:a16="http://schemas.microsoft.com/office/drawing/2014/main" id="{90D492E7-ECA4-70D6-93A9-0D09E4EF9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57400" y="2967332"/>
                <a:ext cx="914400" cy="914400"/>
              </a:xfrm>
              <a:prstGeom prst="ellipse">
                <a:avLst/>
              </a:prstGeom>
              <a:solidFill>
                <a:srgbClr val="4F40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30" name="그래픽 29" descr="보물 상자 윤곽선">
                <a:extLst>
                  <a:ext uri="{FF2B5EF4-FFF2-40B4-BE49-F238E27FC236}">
                    <a16:creationId xmlns:a16="http://schemas.microsoft.com/office/drawing/2014/main" id="{636C3952-92C9-6BBB-4C98-460A0E634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58721" y="3068653"/>
                <a:ext cx="711758" cy="711758"/>
              </a:xfrm>
              <a:prstGeom prst="rect">
                <a:avLst/>
              </a:prstGeom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405803-20CB-2D96-59CF-412E5FF8C75B}"/>
                </a:ext>
              </a:extLst>
            </p:cNvPr>
            <p:cNvSpPr txBox="1"/>
            <p:nvPr/>
          </p:nvSpPr>
          <p:spPr>
            <a:xfrm>
              <a:off x="1800225" y="2428875"/>
              <a:ext cx="1419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수집형 요소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5F6831F-66F9-9118-C824-90F5CD97D03E}"/>
              </a:ext>
            </a:extLst>
          </p:cNvPr>
          <p:cNvGrpSpPr/>
          <p:nvPr/>
        </p:nvGrpSpPr>
        <p:grpSpPr>
          <a:xfrm>
            <a:off x="1668065" y="2428875"/>
            <a:ext cx="1674019" cy="1452857"/>
            <a:chOff x="5258990" y="2428875"/>
            <a:chExt cx="1674019" cy="145285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7D4A469-F68D-A855-A81D-96BDA3FCC2A3}"/>
                </a:ext>
              </a:extLst>
            </p:cNvPr>
            <p:cNvGrpSpPr/>
            <p:nvPr/>
          </p:nvGrpSpPr>
          <p:grpSpPr>
            <a:xfrm>
              <a:off x="5638800" y="2967332"/>
              <a:ext cx="914400" cy="914400"/>
              <a:chOff x="5638800" y="2967332"/>
              <a:chExt cx="914400" cy="914400"/>
            </a:xfrm>
          </p:grpSpPr>
          <p:sp>
            <p:nvSpPr>
              <p:cNvPr id="16" name="Oval 10">
                <a:extLst>
                  <a:ext uri="{FF2B5EF4-FFF2-40B4-BE49-F238E27FC236}">
                    <a16:creationId xmlns:a16="http://schemas.microsoft.com/office/drawing/2014/main" id="{0CADFAB0-D421-26CD-D5B9-01A4039DBF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00" y="2967332"/>
                <a:ext cx="914400" cy="914400"/>
              </a:xfrm>
              <a:prstGeom prst="ellipse">
                <a:avLst/>
              </a:prstGeom>
              <a:solidFill>
                <a:srgbClr val="4F4033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24" name="그래픽 23" descr="퍼즐 조각 윤곽선">
                <a:extLst>
                  <a:ext uri="{FF2B5EF4-FFF2-40B4-BE49-F238E27FC236}">
                    <a16:creationId xmlns:a16="http://schemas.microsoft.com/office/drawing/2014/main" id="{F950A2BE-F5CD-5415-01DC-717BE5D12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08925" y="3037457"/>
                <a:ext cx="774150" cy="774150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6E88A2-7F26-4834-35DF-13650F2B0A3F}"/>
                </a:ext>
              </a:extLst>
            </p:cNvPr>
            <p:cNvSpPr txBox="1"/>
            <p:nvPr/>
          </p:nvSpPr>
          <p:spPr>
            <a:xfrm>
              <a:off x="5258990" y="2428875"/>
              <a:ext cx="16740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탐험</a:t>
              </a:r>
              <a:r>
                <a:rPr lang="ko-KR" altLang="en-US" sz="1600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 </a:t>
              </a:r>
              <a:r>
                <a:rPr lang="ko-KR" altLang="en-US" dirty="0">
                  <a:latin typeface="Leferi Base Type Regular" panose="020B0503000000000000" pitchFamily="50" charset="-127"/>
                  <a:ea typeface="Leferi Base Type Regular" panose="020B0503000000000000" pitchFamily="50" charset="-127"/>
                </a:rPr>
                <a:t>어드벤처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59C0FE5-8A40-C172-4EFA-D7EBC2FEA4F6}"/>
              </a:ext>
            </a:extLst>
          </p:cNvPr>
          <p:cNvSpPr txBox="1"/>
          <p:nvPr/>
        </p:nvSpPr>
        <p:spPr>
          <a:xfrm>
            <a:off x="8917784" y="2440603"/>
            <a:ext cx="153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다양한 컨텐츠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3FEE8A-400C-437D-BBA1-D980E0F20A2B}"/>
              </a:ext>
            </a:extLst>
          </p:cNvPr>
          <p:cNvSpPr txBox="1"/>
          <p:nvPr/>
        </p:nvSpPr>
        <p:spPr>
          <a:xfrm>
            <a:off x="5129179" y="1201449"/>
            <a:ext cx="193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 err="1"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가테의</a:t>
            </a:r>
            <a:r>
              <a:rPr lang="ko-KR" altLang="en-US" dirty="0"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재미 요소</a:t>
            </a:r>
            <a:r>
              <a:rPr lang="en-US" altLang="ko-KR" dirty="0"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?</a:t>
            </a:r>
            <a:endParaRPr lang="ko-KR" altLang="en-US" dirty="0" err="1">
              <a:latin typeface="Leferi Base Type Bold" panose="020B0803000000000000" pitchFamily="50" charset="-127"/>
              <a:ea typeface="Leferi Base Type Bold" panose="020B08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B128EE-6F7D-736C-370A-7AC1DF3B47CA}"/>
              </a:ext>
            </a:extLst>
          </p:cNvPr>
          <p:cNvSpPr txBox="1"/>
          <p:nvPr/>
        </p:nvSpPr>
        <p:spPr>
          <a:xfrm>
            <a:off x="4713566" y="4493524"/>
            <a:ext cx="276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총 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109</a:t>
            </a: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명의 </a:t>
            </a:r>
            <a:endParaRPr lang="en-US" altLang="ko-KR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개성 넘치는 캐릭터와 </a:t>
            </a:r>
            <a:endParaRPr lang="en-US" altLang="ko-KR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강력한 전용 무기를 모아 </a:t>
            </a:r>
            <a:endParaRPr lang="en-US" altLang="ko-KR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모험하는 재미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!</a:t>
            </a:r>
            <a:endParaRPr lang="ko-KR" altLang="en-US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81DBC-1E30-29AA-D33F-22172C3B08C4}"/>
              </a:ext>
            </a:extLst>
          </p:cNvPr>
          <p:cNvSpPr txBox="1"/>
          <p:nvPr/>
        </p:nvSpPr>
        <p:spPr>
          <a:xfrm>
            <a:off x="8304491" y="4493524"/>
            <a:ext cx="2764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스토리 뿐만 아니라 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PVP, </a:t>
            </a:r>
            <a:b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dirty="0" err="1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로그라이트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</a:t>
            </a: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등 다양한 룰의 컨텐츠를 공략하여</a:t>
            </a:r>
            <a:b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재화를 모으는 재미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!</a:t>
            </a:r>
            <a:endParaRPr lang="ko-KR" altLang="en-US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A8C63B-5D00-0B0D-A464-33993BA34AA6}"/>
              </a:ext>
            </a:extLst>
          </p:cNvPr>
          <p:cNvSpPr txBox="1"/>
          <p:nvPr/>
        </p:nvSpPr>
        <p:spPr>
          <a:xfrm>
            <a:off x="1122641" y="4493524"/>
            <a:ext cx="2764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다양한 테마의 월드에서 </a:t>
            </a:r>
            <a:b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기발한 </a:t>
            </a:r>
            <a:r>
              <a:rPr lang="ko-KR" altLang="en-US" dirty="0" err="1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기믹들을</a:t>
            </a: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 파훼하고 </a:t>
            </a:r>
            <a:b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</a:br>
            <a:r>
              <a:rPr lang="ko-KR" altLang="en-US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보상을 획득하는 재미</a:t>
            </a:r>
            <a:r>
              <a:rPr lang="en-US" altLang="ko-KR" dirty="0">
                <a:solidFill>
                  <a:srgbClr val="4F4033"/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!</a:t>
            </a:r>
            <a:endParaRPr lang="ko-KR" altLang="en-US" dirty="0">
              <a:solidFill>
                <a:srgbClr val="4F4033"/>
              </a:solidFill>
              <a:latin typeface="ONE 모바일고딕 Light" panose="00000300000000000000" pitchFamily="2" charset="-127"/>
              <a:ea typeface="ONE 모바일고딕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11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A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EE45E2-4C9B-04EA-1F15-701C5A5CFB64}"/>
              </a:ext>
            </a:extLst>
          </p:cNvPr>
          <p:cNvSpPr txBox="1"/>
          <p:nvPr/>
        </p:nvSpPr>
        <p:spPr>
          <a:xfrm>
            <a:off x="751115" y="2552700"/>
            <a:ext cx="43942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600" dirty="0">
                <a:ln>
                  <a:solidFill>
                    <a:schemeClr val="bg1"/>
                  </a:solidFill>
                </a:ln>
                <a:solidFill>
                  <a:srgbClr val="F2AD00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02</a:t>
            </a:r>
            <a:endParaRPr lang="ko-KR" altLang="en-US" sz="25600" dirty="0">
              <a:ln>
                <a:solidFill>
                  <a:schemeClr val="bg1"/>
                </a:solidFill>
              </a:ln>
              <a:solidFill>
                <a:srgbClr val="F2AD00"/>
              </a:solidFill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0F037-A889-D48E-658F-7658FAE6487C}"/>
              </a:ext>
            </a:extLst>
          </p:cNvPr>
          <p:cNvSpPr txBox="1"/>
          <p:nvPr/>
        </p:nvSpPr>
        <p:spPr>
          <a:xfrm>
            <a:off x="4930515" y="1318092"/>
            <a:ext cx="6381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유저의</a:t>
            </a:r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PLC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구간 정의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18C3081-C221-6A75-1EC8-159AE5443E3A}"/>
              </a:ext>
            </a:extLst>
          </p:cNvPr>
          <p:cNvGrpSpPr/>
          <p:nvPr/>
        </p:nvGrpSpPr>
        <p:grpSpPr>
          <a:xfrm>
            <a:off x="269400" y="270000"/>
            <a:ext cx="11653200" cy="6318000"/>
            <a:chOff x="269400" y="270000"/>
            <a:chExt cx="11653200" cy="631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42E58CC-DCFB-9BB6-61C6-FBA366A727D7}"/>
                </a:ext>
              </a:extLst>
            </p:cNvPr>
            <p:cNvSpPr/>
            <p:nvPr/>
          </p:nvSpPr>
          <p:spPr>
            <a:xfrm>
              <a:off x="359400" y="360000"/>
              <a:ext cx="11473200" cy="6138000"/>
            </a:xfrm>
            <a:prstGeom prst="rect">
              <a:avLst/>
            </a:prstGeom>
            <a:noFill/>
            <a:ln cmpd="sng"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배지 9">
              <a:extLst>
                <a:ext uri="{FF2B5EF4-FFF2-40B4-BE49-F238E27FC236}">
                  <a16:creationId xmlns:a16="http://schemas.microsoft.com/office/drawing/2014/main" id="{BD04D850-EA13-C769-E14A-FDAEDB53EB42}"/>
                </a:ext>
              </a:extLst>
            </p:cNvPr>
            <p:cNvSpPr/>
            <p:nvPr/>
          </p:nvSpPr>
          <p:spPr>
            <a:xfrm>
              <a:off x="269400" y="270000"/>
              <a:ext cx="11653200" cy="6318000"/>
            </a:xfrm>
            <a:prstGeom prst="plaque">
              <a:avLst>
                <a:gd name="adj" fmla="val 3752"/>
              </a:avLst>
            </a:prstGeom>
            <a:noFill/>
            <a:ln>
              <a:solidFill>
                <a:srgbClr val="292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666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7F2C6F-79B0-F65D-3F16-1F048BDB7698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37C42E-03FA-A744-40F7-26014DB7CC30}"/>
              </a:ext>
            </a:extLst>
          </p:cNvPr>
          <p:cNvSpPr txBox="1"/>
          <p:nvPr/>
        </p:nvSpPr>
        <p:spPr>
          <a:xfrm>
            <a:off x="493864" y="2560099"/>
            <a:ext cx="9085739" cy="380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가 처음 시작되는 시점에서 유저의 경험은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?</a:t>
            </a:r>
            <a:endParaRPr lang="en-US" altLang="ko-KR" sz="1400" dirty="0">
              <a:solidFill>
                <a:schemeClr val="bg2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가장 기초적인 조작과 퍼즐의 해결의 예시를 제시해주고 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스테이지 공략의 기초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를 익히게 된다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튜토리얼 클리어 직후 월드 스테이지 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1-1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에서 실전을 통해 본격적으로 어드벤처의 재미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를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느끼는 기점이 된다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유저가 처음 받는 보상</a:t>
            </a: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월드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1-1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클리어 후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“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초보자 미션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“ 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클리어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를 통해 일회성 재화로 </a:t>
            </a:r>
            <a:r>
              <a:rPr lang="ko-KR" altLang="en-US" sz="1200" dirty="0" err="1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소환권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20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개를 주고 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또한 초보자 한정으로 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30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이내에 유니크 확정 특혜를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받아 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한 명의 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3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성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유니크 등급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의 영웅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을 뽑을 수 있다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모험의 준비 끝</a:t>
            </a:r>
            <a:r>
              <a:rPr lang="en-US" altLang="ko-KR" sz="1400" dirty="0">
                <a:solidFill>
                  <a:srgbClr val="F2AD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!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최종적으로 본격적인 모험에 돌입 할 기본적인 요소들이 모이게 된다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해당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PLC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를 완료하기까지 소요된 시간은 약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2-30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분이다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* </a:t>
            </a:r>
            <a:r>
              <a:rPr lang="ko-KR" altLang="en-US" sz="1200" dirty="0" err="1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극초반이지만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이때까지 모인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input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재화는 </a:t>
            </a:r>
            <a:r>
              <a:rPr lang="ko-KR" altLang="en-US" sz="1200" dirty="0" err="1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4700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+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소환 컨트롤러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200" dirty="0" err="1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소환권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 40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개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정도 이다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663636-8CCA-8E29-80A9-7405A5E01B7D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시작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2DEB4A-B89D-2D53-A685-FDEB8D9AA245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소환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12930E-F074-2931-E7AF-A43A8075C3E7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기초학습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1ACCD3-A310-8429-26C6-7A4147CADA25}"/>
              </a:ext>
            </a:extLst>
          </p:cNvPr>
          <p:cNvSpPr/>
          <p:nvPr/>
        </p:nvSpPr>
        <p:spPr>
          <a:xfrm>
            <a:off x="6038132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준비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0F095-131A-D7B8-5BB9-519D0984FE60}"/>
              </a:ext>
            </a:extLst>
          </p:cNvPr>
          <p:cNvSpPr txBox="1"/>
          <p:nvPr/>
        </p:nvSpPr>
        <p:spPr>
          <a:xfrm>
            <a:off x="289865" y="377776"/>
            <a:ext cx="2838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r>
              <a:rPr lang="ko-KR" altLang="en-US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</a:t>
            </a:r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PLC</a:t>
            </a:r>
            <a:r>
              <a:rPr lang="ko-KR" altLang="en-US" sz="42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CA347-89EC-7229-F9B3-DD7C1F90D855}"/>
              </a:ext>
            </a:extLst>
          </p:cNvPr>
          <p:cNvSpPr txBox="1"/>
          <p:nvPr/>
        </p:nvSpPr>
        <p:spPr>
          <a:xfrm>
            <a:off x="485514" y="926224"/>
            <a:ext cx="677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게임 시작 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–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튜토리얼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(1-1)</a:t>
            </a:r>
            <a:endParaRPr lang="ko-KR" altLang="en-US" sz="3600" dirty="0">
              <a:solidFill>
                <a:schemeClr val="bg2">
                  <a:alpha val="70000"/>
                </a:schemeClr>
              </a:solidFill>
              <a:latin typeface="Leferi Base Type Bold" panose="020B0803000000000000" pitchFamily="50" charset="-127"/>
              <a:ea typeface="Leferi Base Type Bold" panose="020B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65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C55DE9-960D-6766-5618-E92D30DEE6AA}"/>
              </a:ext>
            </a:extLst>
          </p:cNvPr>
          <p:cNvSpPr txBox="1"/>
          <p:nvPr/>
        </p:nvSpPr>
        <p:spPr>
          <a:xfrm>
            <a:off x="243210" y="377776"/>
            <a:ext cx="28381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r>
              <a:rPr lang="ko-KR" altLang="en-US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차 </a:t>
            </a:r>
            <a:r>
              <a:rPr lang="en-US" altLang="ko-KR" sz="4200" spc="6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PLC</a:t>
            </a:r>
            <a:r>
              <a:rPr lang="ko-KR" altLang="en-US" sz="4200" dirty="0">
                <a:solidFill>
                  <a:srgbClr val="FFBA0E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3152C-EB00-52FB-9933-2B1854D7E3D5}"/>
              </a:ext>
            </a:extLst>
          </p:cNvPr>
          <p:cNvSpPr txBox="1"/>
          <p:nvPr/>
        </p:nvSpPr>
        <p:spPr>
          <a:xfrm>
            <a:off x="205594" y="926224"/>
            <a:ext cx="677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확정 뽑기</a:t>
            </a:r>
            <a:r>
              <a:rPr lang="en-US" altLang="ko-KR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 ~ 1-4 </a:t>
            </a:r>
            <a:r>
              <a:rPr lang="ko-KR" altLang="en-US" sz="3600" dirty="0">
                <a:solidFill>
                  <a:schemeClr val="bg2">
                    <a:alpha val="70000"/>
                  </a:schemeClr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</a:rPr>
              <a:t>클리어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7F2C6F-79B0-F65D-3F16-1F048BDB7698}"/>
              </a:ext>
            </a:extLst>
          </p:cNvPr>
          <p:cNvCxnSpPr>
            <a:cxnSpLocks/>
          </p:cNvCxnSpPr>
          <p:nvPr/>
        </p:nvCxnSpPr>
        <p:spPr>
          <a:xfrm>
            <a:off x="587174" y="1578287"/>
            <a:ext cx="4267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37C42E-03FA-A744-40F7-26014DB7CC30}"/>
              </a:ext>
            </a:extLst>
          </p:cNvPr>
          <p:cNvSpPr txBox="1"/>
          <p:nvPr/>
        </p:nvSpPr>
        <p:spPr>
          <a:xfrm>
            <a:off x="493864" y="2553842"/>
            <a:ext cx="9085739" cy="509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PLC </a:t>
            </a: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시작 시점의 유저의 상황</a:t>
            </a:r>
            <a:endParaRPr lang="en-US" altLang="ko-KR" sz="1400" dirty="0">
              <a:solidFill>
                <a:schemeClr val="bg2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앞서 뽑은 영웅을 바로 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편성 불가능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하다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때문에 플레이어는 기본 캐릭터인 </a:t>
            </a:r>
            <a:r>
              <a:rPr lang="en-US" altLang="ko-KR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“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기사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”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로만 스테이지를 진행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하게 된다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뽑기로 얻은 무기들과 기타 장비들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액세서리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,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카드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을 착용하고 진행하면 큰 문제없이 클리어가 가능하다 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플레이어의 성향에 따라 스테이지를 </a:t>
            </a:r>
            <a:r>
              <a:rPr lang="ko-KR" altLang="en-US" sz="1200" dirty="0" err="1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파훼하는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재미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퍼즐과 </a:t>
            </a:r>
            <a:r>
              <a:rPr lang="ko-KR" altLang="en-US" sz="1200" dirty="0" err="1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기믹</a:t>
            </a:r>
            <a:r>
              <a:rPr lang="en-US" altLang="ko-KR" sz="1200" dirty="0">
                <a:solidFill>
                  <a:srgbClr val="FFC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),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등등 다양한 방면의 재미를 경험하게 된다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FFC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유저가 겪는 경험</a:t>
            </a:r>
            <a:endParaRPr lang="en-US" altLang="ko-KR" sz="1400" dirty="0">
              <a:solidFill>
                <a:schemeClr val="bg2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해당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PLC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구간의 목표점인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1-4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클리어 후 하얀 야수가 파티에 합류한 기점으로 많은 기능들이 해금 된다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캐릭터의 스펙 강화 요소인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“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캐릭터 각성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“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기능이 </a:t>
            </a:r>
            <a:r>
              <a:rPr lang="ko-KR" altLang="en-US" sz="1200" dirty="0" err="1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오픈된다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또한 캐릭터 각성에 필요한 재화 수급 컨텐츠인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&lt;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균열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&gt;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또한 오픈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월드의 서브 스테이지를 클리어 시 </a:t>
            </a:r>
            <a:r>
              <a:rPr lang="en-US" altLang="ko-KR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성의 캐릭터를 하나 획득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할 수 있다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- 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또한 파티 멤버 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슬롯이 최대 </a:t>
            </a:r>
            <a:r>
              <a:rPr lang="en-US" altLang="ko-KR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2</a:t>
            </a:r>
            <a:r>
              <a:rPr lang="ko-KR" altLang="en-US" sz="1200" dirty="0">
                <a:solidFill>
                  <a:srgbClr val="F2AD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명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까지 늘어난다 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9BF15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획득하는 영웅 목록과 시기 </a:t>
            </a:r>
            <a:r>
              <a:rPr lang="en-US" altLang="ko-KR" sz="1200" dirty="0">
                <a:solidFill>
                  <a:srgbClr val="F9BF15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– 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엘비라</a:t>
            </a:r>
            <a:r>
              <a:rPr lang="en-US" altLang="ko-KR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(1-4 sub), </a:t>
            </a:r>
            <a:r>
              <a:rPr lang="ko-KR" altLang="en-US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하얀 야수</a:t>
            </a:r>
            <a:r>
              <a:rPr lang="en-US" altLang="ko-KR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(1-4),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카리나</a:t>
            </a:r>
            <a:r>
              <a:rPr lang="en-US" altLang="ko-KR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(1-6), </a:t>
            </a:r>
            <a:r>
              <a:rPr lang="ko-KR" altLang="en-US" sz="1200" dirty="0" err="1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로레인</a:t>
            </a:r>
            <a:r>
              <a:rPr lang="en-US" altLang="ko-KR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(1-8 </a:t>
            </a:r>
            <a:r>
              <a:rPr lang="ko-KR" altLang="en-US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여관발진</a:t>
            </a:r>
            <a:r>
              <a:rPr lang="en-US" altLang="ko-KR" sz="1200" dirty="0">
                <a:solidFill>
                  <a:schemeClr val="bg1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이때 까지 얻는 </a:t>
            </a:r>
            <a:r>
              <a:rPr lang="en-US" altLang="ko-KR" sz="12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input </a:t>
            </a:r>
            <a:r>
              <a:rPr lang="ko-KR" altLang="en-US" sz="1200" dirty="0">
                <a:solidFill>
                  <a:srgbClr val="FFC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재화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: </a:t>
            </a:r>
            <a:r>
              <a:rPr lang="ko-KR" altLang="en-US" sz="1200" dirty="0" err="1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젬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(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일회성 포함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)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뽑기 </a:t>
            </a: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60</a:t>
            </a:r>
            <a:r>
              <a:rPr lang="ko-KR" altLang="en-US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회 분량 확보로 유니크 등급의 무기를 픽업이 가능해진다</a:t>
            </a: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                 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	</a:t>
            </a:r>
          </a:p>
          <a:p>
            <a:pPr algn="l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0663636-8CCA-8E29-80A9-7405A5E01B7D}"/>
              </a:ext>
            </a:extLst>
          </p:cNvPr>
          <p:cNvSpPr/>
          <p:nvPr/>
        </p:nvSpPr>
        <p:spPr>
          <a:xfrm>
            <a:off x="587174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캐릭터 각성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2DEB4A-B89D-2D53-A685-FDEB8D9AA245}"/>
              </a:ext>
            </a:extLst>
          </p:cNvPr>
          <p:cNvSpPr/>
          <p:nvPr/>
        </p:nvSpPr>
        <p:spPr>
          <a:xfrm>
            <a:off x="2404160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균열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12930E-F074-2931-E7AF-A43A8075C3E7}"/>
              </a:ext>
            </a:extLst>
          </p:cNvPr>
          <p:cNvSpPr/>
          <p:nvPr/>
        </p:nvSpPr>
        <p:spPr>
          <a:xfrm>
            <a:off x="4221146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새로운 동료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1ACCD3-A310-8429-26C6-7A4147CADA25}"/>
              </a:ext>
            </a:extLst>
          </p:cNvPr>
          <p:cNvSpPr/>
          <p:nvPr/>
        </p:nvSpPr>
        <p:spPr>
          <a:xfrm>
            <a:off x="6038132" y="1779181"/>
            <a:ext cx="1482631" cy="425302"/>
          </a:xfrm>
          <a:prstGeom prst="roundRect">
            <a:avLst/>
          </a:prstGeom>
          <a:solidFill>
            <a:srgbClr val="FFBA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#2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NE 모바일고딕 Light" panose="00000300000000000000" pitchFamily="2" charset="-127"/>
                <a:ea typeface="ONE 모바일고딕 Light" panose="00000300000000000000" pitchFamily="2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972647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2277</Words>
  <Application>Microsoft Office PowerPoint</Application>
  <PresentationFormat>와이드스크린</PresentationFormat>
  <Paragraphs>437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9" baseType="lpstr">
      <vt:lpstr>ONE 모바일고딕 Title</vt:lpstr>
      <vt:lpstr>G마켓 산스 TTF Medium</vt:lpstr>
      <vt:lpstr>이사만루체 Bold</vt:lpstr>
      <vt:lpstr>세방고딕 Bold</vt:lpstr>
      <vt:lpstr>맑은 고딕</vt:lpstr>
      <vt:lpstr>AppleSDGothicNeoB00</vt:lpstr>
      <vt:lpstr>ONE 모바일고딕 Regular</vt:lpstr>
      <vt:lpstr>Leferi Base Type Regular</vt:lpstr>
      <vt:lpstr>넥슨Lv2고딕 Medium</vt:lpstr>
      <vt:lpstr>AppleSDGothicNeoM00</vt:lpstr>
      <vt:lpstr>Arial</vt:lpstr>
      <vt:lpstr>ONE 모바일고딕 Bold</vt:lpstr>
      <vt:lpstr>Leferi Base Type Bold</vt:lpstr>
      <vt:lpstr>강원교육튼튼</vt:lpstr>
      <vt:lpstr>AppleSDGothicNeoEB00</vt:lpstr>
      <vt:lpstr>넥슨Lv2고딕 Light</vt:lpstr>
      <vt:lpstr>ONE 모바일고딕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parkjong in</dc:creator>
  <cp:lastModifiedBy>lee sueng jun</cp:lastModifiedBy>
  <cp:revision>24</cp:revision>
  <dcterms:created xsi:type="dcterms:W3CDTF">2022-11-30T13:25:06Z</dcterms:created>
  <dcterms:modified xsi:type="dcterms:W3CDTF">2022-12-02T02:51:11Z</dcterms:modified>
</cp:coreProperties>
</file>